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335" r:id="rId5"/>
    <p:sldId id="339" r:id="rId6"/>
    <p:sldId id="263" r:id="rId7"/>
    <p:sldId id="261" r:id="rId8"/>
    <p:sldId id="340" r:id="rId9"/>
    <p:sldId id="294" r:id="rId10"/>
    <p:sldId id="375" r:id="rId11"/>
    <p:sldId id="378" r:id="rId12"/>
    <p:sldId id="295" r:id="rId13"/>
    <p:sldId id="296" r:id="rId14"/>
    <p:sldId id="298" r:id="rId15"/>
    <p:sldId id="300" r:id="rId16"/>
    <p:sldId id="301" r:id="rId17"/>
    <p:sldId id="302" r:id="rId18"/>
    <p:sldId id="353" r:id="rId19"/>
    <p:sldId id="354" r:id="rId20"/>
    <p:sldId id="355" r:id="rId21"/>
    <p:sldId id="357" r:id="rId22"/>
    <p:sldId id="356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831" autoAdjust="0"/>
  </p:normalViewPr>
  <p:slideViewPr>
    <p:cSldViewPr>
      <p:cViewPr varScale="1">
        <p:scale>
          <a:sx n="44" d="100"/>
          <a:sy n="44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706562"/>
          </a:xfrm>
        </p:spPr>
        <p:txBody>
          <a:bodyPr>
            <a:noAutofit/>
          </a:bodyPr>
          <a:lstStyle/>
          <a:p>
            <a:r>
              <a:rPr lang="en-IN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OVERVIEW OF ENFORCEMENT OFFICER MODULE(TRANSIT CASES)</a:t>
            </a:r>
            <a:br>
              <a:rPr lang="en-IN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33400" y="4267200"/>
            <a:ext cx="82296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DR.R.YEDUKONDALU,MVSc</a:t>
            </a:r>
            <a:endParaRPr lang="en-IN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Deputy</a:t>
            </a:r>
            <a:r>
              <a:rPr kumimoji="0" lang="en-IN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Commissioner(ST)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Enforcement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77200" cy="609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GOODS IN MOVEMENT</a:t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CERTAIN ISSUES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219200"/>
            <a:ext cx="91440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Mismatch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between Data Entry made in EWB-03A &amp; EWB-03B and liability created through DRC-07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600" baseline="0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3600" baseline="0" dirty="0" smtClean="0">
                <a:solidFill>
                  <a:srgbClr val="002060"/>
                </a:solidFill>
                <a:latin typeface="Arial Narrow" pitchFamily="34" charset="0"/>
                <a:ea typeface="+mj-ea"/>
                <a:cs typeface="+mj-cs"/>
              </a:rPr>
              <a:t>Jurisdiction</a:t>
            </a:r>
            <a:r>
              <a:rPr lang="en-US" sz="3600" dirty="0" smtClean="0">
                <a:solidFill>
                  <a:srgbClr val="002060"/>
                </a:solidFill>
                <a:latin typeface="Arial Narrow" pitchFamily="34" charset="0"/>
                <a:ea typeface="+mj-ea"/>
                <a:cs typeface="+mj-cs"/>
              </a:rPr>
              <a:t> issues among circles of Division and among Divisions of the State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Similarly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issues with cases of Centre Jurisdiction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600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Time consuming process for creation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of liability Through DRC-07(Details to be sent to Jurisdictional officer)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Possibility of off-setting cash for </a:t>
            </a:r>
            <a:r>
              <a:rPr lang="en-US" sz="3600" dirty="0" smtClean="0">
                <a:solidFill>
                  <a:srgbClr val="002060"/>
                </a:solidFill>
                <a:latin typeface="Arial Narrow" pitchFamily="34" charset="0"/>
                <a:ea typeface="+mj-ea"/>
                <a:cs typeface="+mj-cs"/>
              </a:rPr>
              <a:t>other liabilities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OF ENFORCEMENT MODULE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1219200"/>
            <a:ext cx="8915400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To keep the track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of a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ll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the cases of fraud/tax evasion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Instant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creation of Liability through DRC-07 along with approval of MOV-09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600" baseline="0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3600" baseline="0" dirty="0" smtClean="0">
                <a:solidFill>
                  <a:srgbClr val="002060"/>
                </a:solidFill>
                <a:latin typeface="Arial Narrow" pitchFamily="34" charset="0"/>
                <a:ea typeface="+mj-ea"/>
                <a:cs typeface="+mj-cs"/>
              </a:rPr>
              <a:t>Proper</a:t>
            </a:r>
            <a:r>
              <a:rPr lang="en-US" sz="3600" dirty="0" smtClean="0">
                <a:solidFill>
                  <a:srgbClr val="002060"/>
                </a:solidFill>
                <a:latin typeface="Arial Narrow" pitchFamily="34" charset="0"/>
                <a:ea typeface="+mj-ea"/>
                <a:cs typeface="+mj-cs"/>
              </a:rPr>
              <a:t> officer can create liability without jurisdictional issues within the State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Once details entered,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 details will be auto-populated in other MOV-09 forms.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600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 Narrow" pitchFamily="34" charset="0"/>
                <a:ea typeface="+mj-ea"/>
                <a:cs typeface="+mj-cs"/>
              </a:rPr>
              <a:t>Once liability is created, it cab be set-off with credit/cash by the proper officer</a:t>
            </a:r>
            <a:endParaRPr kumimoji="0" lang="en-US" sz="360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Role</a:t>
            </a:r>
            <a:r>
              <a:rPr kumimoji="0" lang="en-I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 proper officer for Inspection of Goods in Transit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Initiate New Case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Proceedings in Transit Cases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MOV-01</a:t>
            </a:r>
            <a:r>
              <a:rPr kumimoji="0" lang="en-I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Statement of Owner/</a:t>
            </a:r>
            <a:r>
              <a:rPr lang="e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533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MOV-03 Extension of Inspection time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NOTICES (MOV-07</a:t>
            </a:r>
            <a:r>
              <a:rPr kumimoji="0" lang="en-I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&amp; MOV-10)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76200"/>
            <a:ext cx="8686800" cy="5334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ORDERS(MOV-02; MOV-06; MOV-09 &amp; MOV-11)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304800" y="1524000"/>
            <a:ext cx="84582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IN" sz="4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OFFICER MODULE </a:t>
            </a:r>
            <a:r>
              <a:rPr kumimoji="0" lang="en-IN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FUNCTIONALITIES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HANDLING TRANSIT CASES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Initiate New Case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Initiate New Case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Case Details after creation of a case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Case pending after creation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MOV-01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Issue with DCS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I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Issuance of </a:t>
            </a:r>
            <a:r>
              <a:rPr lang="e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MOV-01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I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Issuance of </a:t>
            </a:r>
            <a:r>
              <a:rPr lang="e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MOV-02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I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Issuance of </a:t>
            </a:r>
            <a:r>
              <a:rPr lang="e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MOV-02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I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Issuance of </a:t>
            </a:r>
            <a:r>
              <a:rPr lang="e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MOV-04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OFFICER  MODULE FUNCTIONALITIES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458200" cy="529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I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Issuance of </a:t>
            </a:r>
            <a:r>
              <a:rPr lang="en-IN" sz="4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MOV-04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I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Issuance of </a:t>
            </a:r>
            <a:r>
              <a:rPr lang="e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MOV-06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I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Issuance of </a:t>
            </a:r>
            <a:r>
              <a:rPr lang="e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MOV-07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MOV-07 : Issued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I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Issuance of </a:t>
            </a:r>
            <a:r>
              <a:rPr lang="e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MOV-09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I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Calculation of Tax &amp; Penalty(MOV-09)</a:t>
            </a:r>
            <a:r>
              <a:rPr lang="e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I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Status of </a:t>
            </a:r>
            <a:r>
              <a:rPr lang="e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Case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057400"/>
            <a:ext cx="8229600" cy="2667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IN" sz="8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QUESTIONS</a:t>
            </a:r>
          </a:p>
          <a:p>
            <a:pPr lvl="0" algn="ctr">
              <a:spcBef>
                <a:spcPct val="0"/>
              </a:spcBef>
            </a:pPr>
            <a:r>
              <a:rPr kumimoji="0" lang="en-IN" sz="8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&amp;</a:t>
            </a:r>
          </a:p>
          <a:p>
            <a:pPr lvl="0" algn="ctr">
              <a:spcBef>
                <a:spcPct val="0"/>
              </a:spcBef>
            </a:pPr>
            <a:r>
              <a:rPr kumimoji="0" lang="en-IN" sz="8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ANSWERS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590800"/>
            <a:ext cx="8229600" cy="28194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IN" sz="14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THANK YOU</a:t>
            </a:r>
          </a:p>
          <a:p>
            <a:pPr lvl="0" algn="ctr">
              <a:spcBef>
                <a:spcPct val="0"/>
              </a:spcBef>
            </a:pPr>
            <a:r>
              <a:rPr kumimoji="0" lang="en-IN" sz="8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10" y="5080"/>
            <a:ext cx="8420100" cy="759182"/>
          </a:xfrm>
          <a:prstGeom prst="rect">
            <a:avLst/>
          </a:prstGeom>
          <a:solidFill>
            <a:srgbClr val="035492"/>
          </a:solidFill>
          <a:ln w="10159">
            <a:solidFill>
              <a:srgbClr val="7E5F0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640"/>
              </a:spcBef>
            </a:pPr>
            <a:r>
              <a:rPr spc="10" dirty="0">
                <a:solidFill>
                  <a:srgbClr val="FFFFFF"/>
                </a:solidFill>
              </a:rPr>
              <a:t>Design</a:t>
            </a:r>
            <a:r>
              <a:rPr spc="-1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Elements….</a:t>
            </a:r>
          </a:p>
        </p:txBody>
      </p:sp>
      <p:sp>
        <p:nvSpPr>
          <p:cNvPr id="10" name="object 10"/>
          <p:cNvSpPr/>
          <p:nvPr/>
        </p:nvSpPr>
        <p:spPr>
          <a:xfrm>
            <a:off x="137159" y="883919"/>
            <a:ext cx="373380" cy="5374640"/>
          </a:xfrm>
          <a:custGeom>
            <a:avLst/>
            <a:gdLst/>
            <a:ahLst/>
            <a:cxnLst/>
            <a:rect l="l" t="t" r="r" b="b"/>
            <a:pathLst>
              <a:path w="497840" h="5374640">
                <a:moveTo>
                  <a:pt x="497840" y="0"/>
                </a:moveTo>
                <a:lnTo>
                  <a:pt x="0" y="0"/>
                </a:lnTo>
                <a:lnTo>
                  <a:pt x="0" y="5374640"/>
                </a:lnTo>
                <a:lnTo>
                  <a:pt x="497840" y="5374640"/>
                </a:lnTo>
                <a:lnTo>
                  <a:pt x="497840" y="0"/>
                </a:lnTo>
                <a:close/>
              </a:path>
            </a:pathLst>
          </a:custGeom>
          <a:solidFill>
            <a:srgbClr val="9207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0079" y="762000"/>
            <a:ext cx="7780020" cy="1270000"/>
          </a:xfrm>
          <a:custGeom>
            <a:avLst/>
            <a:gdLst/>
            <a:ahLst/>
            <a:cxnLst/>
            <a:rect l="l" t="t" r="r" b="b"/>
            <a:pathLst>
              <a:path w="10373360" h="1270000">
                <a:moveTo>
                  <a:pt x="10373360" y="0"/>
                </a:moveTo>
                <a:lnTo>
                  <a:pt x="0" y="0"/>
                </a:lnTo>
                <a:lnTo>
                  <a:pt x="0" y="1270000"/>
                </a:lnTo>
                <a:lnTo>
                  <a:pt x="10373360" y="1270000"/>
                </a:lnTo>
                <a:lnTo>
                  <a:pt x="10373360" y="0"/>
                </a:lnTo>
                <a:close/>
              </a:path>
            </a:pathLst>
          </a:custGeom>
          <a:solidFill>
            <a:srgbClr val="EC7C30">
              <a:alpha val="1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079" y="2164080"/>
            <a:ext cx="7780020" cy="1717039"/>
          </a:xfrm>
          <a:custGeom>
            <a:avLst/>
            <a:gdLst/>
            <a:ahLst/>
            <a:cxnLst/>
            <a:rect l="l" t="t" r="r" b="b"/>
            <a:pathLst>
              <a:path w="10373360" h="1717039">
                <a:moveTo>
                  <a:pt x="10373360" y="0"/>
                </a:moveTo>
                <a:lnTo>
                  <a:pt x="0" y="0"/>
                </a:lnTo>
                <a:lnTo>
                  <a:pt x="0" y="1717040"/>
                </a:lnTo>
                <a:lnTo>
                  <a:pt x="10373360" y="1717040"/>
                </a:lnTo>
                <a:lnTo>
                  <a:pt x="10373360" y="0"/>
                </a:lnTo>
                <a:close/>
              </a:path>
            </a:pathLst>
          </a:custGeom>
          <a:solidFill>
            <a:srgbClr val="EC7C30">
              <a:alpha val="1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079" y="4013200"/>
            <a:ext cx="7780020" cy="2235200"/>
          </a:xfrm>
          <a:custGeom>
            <a:avLst/>
            <a:gdLst/>
            <a:ahLst/>
            <a:cxnLst/>
            <a:rect l="l" t="t" r="r" b="b"/>
            <a:pathLst>
              <a:path w="10373360" h="2235200">
                <a:moveTo>
                  <a:pt x="10373360" y="0"/>
                </a:moveTo>
                <a:lnTo>
                  <a:pt x="0" y="0"/>
                </a:lnTo>
                <a:lnTo>
                  <a:pt x="0" y="2235200"/>
                </a:lnTo>
                <a:lnTo>
                  <a:pt x="10373360" y="2235200"/>
                </a:lnTo>
                <a:lnTo>
                  <a:pt x="10373360" y="0"/>
                </a:lnTo>
                <a:close/>
              </a:path>
            </a:pathLst>
          </a:custGeom>
          <a:solidFill>
            <a:srgbClr val="EC7C30">
              <a:alpha val="1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0" y="697802"/>
            <a:ext cx="9144000" cy="6160198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1850" b="1" spc="-10" dirty="0">
                <a:solidFill>
                  <a:srgbClr val="002060"/>
                </a:solidFill>
                <a:latin typeface="Carlito"/>
                <a:cs typeface="Carlito"/>
              </a:rPr>
              <a:t>Case</a:t>
            </a:r>
            <a:r>
              <a:rPr sz="1850" b="1" spc="-5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1850" b="1" spc="-10" dirty="0">
                <a:solidFill>
                  <a:srgbClr val="002060"/>
                </a:solidFill>
                <a:latin typeface="Carlito"/>
                <a:cs typeface="Carlito"/>
              </a:rPr>
              <a:t>Management:</a:t>
            </a:r>
            <a:endParaRPr sz="1850" b="1">
              <a:solidFill>
                <a:srgbClr val="002060"/>
              </a:solidFill>
              <a:latin typeface="Carlito"/>
              <a:cs typeface="Carlito"/>
            </a:endParaRPr>
          </a:p>
          <a:p>
            <a:pPr marL="1670050" lvl="1" indent="-285115">
              <a:lnSpc>
                <a:spcPct val="100000"/>
              </a:lnSpc>
              <a:spcBef>
                <a:spcPts val="345"/>
              </a:spcBef>
              <a:buChar char="-"/>
              <a:tabLst>
                <a:tab pos="1670050" algn="l"/>
                <a:tab pos="1670685" algn="l"/>
              </a:tabLst>
            </a:pPr>
            <a:r>
              <a:rPr sz="1850" spc="-5" dirty="0">
                <a:latin typeface="Carlito"/>
                <a:cs typeface="Carlito"/>
              </a:rPr>
              <a:t>2</a:t>
            </a:r>
            <a:r>
              <a:rPr sz="1850" spc="5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broad</a:t>
            </a:r>
            <a:r>
              <a:rPr sz="1850" spc="-110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categories</a:t>
            </a:r>
            <a:r>
              <a:rPr sz="1850" spc="-180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of</a:t>
            </a:r>
            <a:r>
              <a:rPr sz="1850" spc="-105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cases-</a:t>
            </a:r>
            <a:r>
              <a:rPr sz="1850" spc="-105" dirty="0">
                <a:latin typeface="Carlito"/>
                <a:cs typeface="Carlito"/>
              </a:rPr>
              <a:t> </a:t>
            </a:r>
            <a:r>
              <a:rPr sz="1850" b="1" spc="-20" dirty="0">
                <a:latin typeface="Carlito"/>
                <a:cs typeface="Carlito"/>
              </a:rPr>
              <a:t>Goods</a:t>
            </a:r>
            <a:r>
              <a:rPr sz="1850" b="1" spc="-35" dirty="0">
                <a:latin typeface="Carlito"/>
                <a:cs typeface="Carlito"/>
              </a:rPr>
              <a:t> </a:t>
            </a:r>
            <a:r>
              <a:rPr sz="1850" b="1" spc="5" dirty="0">
                <a:latin typeface="Carlito"/>
                <a:cs typeface="Carlito"/>
              </a:rPr>
              <a:t>in</a:t>
            </a:r>
            <a:r>
              <a:rPr sz="1850" b="1" spc="-130" dirty="0">
                <a:latin typeface="Carlito"/>
                <a:cs typeface="Carlito"/>
              </a:rPr>
              <a:t> </a:t>
            </a:r>
            <a:r>
              <a:rPr sz="1850" b="1" spc="-30" dirty="0">
                <a:latin typeface="Carlito"/>
                <a:cs typeface="Carlito"/>
              </a:rPr>
              <a:t>Transit</a:t>
            </a:r>
            <a:r>
              <a:rPr sz="1850" b="1" spc="-100" dirty="0">
                <a:latin typeface="Carlito"/>
                <a:cs typeface="Carlito"/>
              </a:rPr>
              <a:t> </a:t>
            </a:r>
            <a:r>
              <a:rPr sz="1850" b="1" spc="-10" dirty="0">
                <a:latin typeface="Carlito"/>
                <a:cs typeface="Carlito"/>
              </a:rPr>
              <a:t>&amp;</a:t>
            </a:r>
            <a:r>
              <a:rPr sz="1850" b="1" spc="-40" dirty="0">
                <a:latin typeface="Carlito"/>
                <a:cs typeface="Carlito"/>
              </a:rPr>
              <a:t> </a:t>
            </a:r>
            <a:r>
              <a:rPr sz="1850" b="1" dirty="0">
                <a:latin typeface="Carlito"/>
                <a:cs typeface="Carlito"/>
              </a:rPr>
              <a:t>Other</a:t>
            </a:r>
            <a:r>
              <a:rPr sz="1850" b="1" spc="-114" dirty="0">
                <a:latin typeface="Carlito"/>
                <a:cs typeface="Carlito"/>
              </a:rPr>
              <a:t> </a:t>
            </a:r>
            <a:r>
              <a:rPr sz="1850" b="1" spc="-20" dirty="0">
                <a:latin typeface="Carlito"/>
                <a:cs typeface="Carlito"/>
              </a:rPr>
              <a:t>than</a:t>
            </a:r>
            <a:r>
              <a:rPr sz="1850" b="1" spc="-25" dirty="0">
                <a:latin typeface="Carlito"/>
                <a:cs typeface="Carlito"/>
              </a:rPr>
              <a:t> </a:t>
            </a:r>
            <a:r>
              <a:rPr sz="1850" b="1" spc="-15" dirty="0">
                <a:latin typeface="Carlito"/>
                <a:cs typeface="Carlito"/>
              </a:rPr>
              <a:t>transit</a:t>
            </a:r>
            <a:endParaRPr sz="1850">
              <a:latin typeface="Carlito"/>
              <a:cs typeface="Carlito"/>
            </a:endParaRPr>
          </a:p>
          <a:p>
            <a:pPr marL="1670050" lvl="1" indent="-285115">
              <a:lnSpc>
                <a:spcPct val="100000"/>
              </a:lnSpc>
              <a:spcBef>
                <a:spcPts val="345"/>
              </a:spcBef>
              <a:buChar char="-"/>
              <a:tabLst>
                <a:tab pos="1670050" algn="l"/>
                <a:tab pos="1670685" algn="l"/>
              </a:tabLst>
            </a:pPr>
            <a:r>
              <a:rPr sz="1850" spc="-10" dirty="0">
                <a:latin typeface="Carlito"/>
                <a:cs typeface="Carlito"/>
              </a:rPr>
              <a:t>Same</a:t>
            </a:r>
            <a:r>
              <a:rPr sz="1850" spc="-135" dirty="0">
                <a:latin typeface="Carlito"/>
                <a:cs typeface="Carlito"/>
              </a:rPr>
              <a:t> </a:t>
            </a:r>
            <a:r>
              <a:rPr sz="1850" dirty="0">
                <a:latin typeface="Carlito"/>
                <a:cs typeface="Carlito"/>
              </a:rPr>
              <a:t>case</a:t>
            </a:r>
            <a:r>
              <a:rPr sz="1850" spc="-65" dirty="0">
                <a:latin typeface="Carlito"/>
                <a:cs typeface="Carlito"/>
              </a:rPr>
              <a:t> </a:t>
            </a:r>
            <a:r>
              <a:rPr sz="1850" spc="-25" dirty="0">
                <a:latin typeface="Carlito"/>
                <a:cs typeface="Carlito"/>
              </a:rPr>
              <a:t>management</a:t>
            </a:r>
            <a:r>
              <a:rPr sz="1850" spc="-160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for</a:t>
            </a:r>
            <a:r>
              <a:rPr sz="1850" spc="-25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both</a:t>
            </a:r>
            <a:r>
              <a:rPr sz="1850" spc="-110" dirty="0">
                <a:latin typeface="Carlito"/>
                <a:cs typeface="Carlito"/>
              </a:rPr>
              <a:t> </a:t>
            </a:r>
            <a:r>
              <a:rPr sz="1850" spc="-20" dirty="0">
                <a:latin typeface="Carlito"/>
                <a:cs typeface="Carlito"/>
              </a:rPr>
              <a:t>types </a:t>
            </a:r>
            <a:r>
              <a:rPr sz="1850" spc="-15" dirty="0">
                <a:latin typeface="Carlito"/>
                <a:cs typeface="Carlito"/>
              </a:rPr>
              <a:t>of</a:t>
            </a:r>
            <a:r>
              <a:rPr sz="1850" spc="-25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cases</a:t>
            </a:r>
            <a:endParaRPr sz="1850">
              <a:latin typeface="Carlito"/>
              <a:cs typeface="Carlito"/>
            </a:endParaRPr>
          </a:p>
          <a:p>
            <a:pPr marL="1670050" lvl="1" indent="-285115">
              <a:lnSpc>
                <a:spcPct val="100000"/>
              </a:lnSpc>
              <a:spcBef>
                <a:spcPts val="345"/>
              </a:spcBef>
              <a:buChar char="-"/>
              <a:tabLst>
                <a:tab pos="1670050" algn="l"/>
                <a:tab pos="1670685" algn="l"/>
              </a:tabLst>
            </a:pPr>
            <a:r>
              <a:rPr sz="1850" spc="-20" dirty="0">
                <a:latin typeface="Carlito"/>
                <a:cs typeface="Carlito"/>
              </a:rPr>
              <a:t>Any</a:t>
            </a:r>
            <a:r>
              <a:rPr sz="1850" spc="-60" dirty="0">
                <a:latin typeface="Carlito"/>
                <a:cs typeface="Carlito"/>
              </a:rPr>
              <a:t> </a:t>
            </a:r>
            <a:r>
              <a:rPr sz="1850" dirty="0">
                <a:latin typeface="Carlito"/>
                <a:cs typeface="Carlito"/>
              </a:rPr>
              <a:t>case</a:t>
            </a:r>
            <a:r>
              <a:rPr sz="1850" spc="-140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at</a:t>
            </a:r>
            <a:r>
              <a:rPr sz="1850" spc="-80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any</a:t>
            </a:r>
            <a:r>
              <a:rPr sz="1850" spc="-55" dirty="0">
                <a:latin typeface="Carlito"/>
                <a:cs typeface="Carlito"/>
              </a:rPr>
              <a:t> </a:t>
            </a:r>
            <a:r>
              <a:rPr sz="1850" dirty="0">
                <a:latin typeface="Carlito"/>
                <a:cs typeface="Carlito"/>
              </a:rPr>
              <a:t>stage</a:t>
            </a:r>
            <a:r>
              <a:rPr sz="1850" spc="-215" dirty="0">
                <a:latin typeface="Carlito"/>
                <a:cs typeface="Carlito"/>
              </a:rPr>
              <a:t> </a:t>
            </a:r>
            <a:r>
              <a:rPr sz="1850" dirty="0">
                <a:latin typeface="Carlito"/>
                <a:cs typeface="Carlito"/>
              </a:rPr>
              <a:t>can</a:t>
            </a:r>
            <a:r>
              <a:rPr sz="1850" spc="-110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be</a:t>
            </a:r>
            <a:r>
              <a:rPr sz="1850" spc="20" dirty="0">
                <a:latin typeface="Carlito"/>
                <a:cs typeface="Carlito"/>
              </a:rPr>
              <a:t> </a:t>
            </a:r>
            <a:r>
              <a:rPr sz="1850" spc="-20" dirty="0">
                <a:latin typeface="Carlito"/>
                <a:cs typeface="Carlito"/>
              </a:rPr>
              <a:t>transferred</a:t>
            </a:r>
            <a:r>
              <a:rPr sz="1850" spc="-190" dirty="0">
                <a:latin typeface="Carlito"/>
                <a:cs typeface="Carlito"/>
              </a:rPr>
              <a:t> </a:t>
            </a:r>
            <a:r>
              <a:rPr sz="1850" spc="5" dirty="0">
                <a:latin typeface="Carlito"/>
                <a:cs typeface="Carlito"/>
              </a:rPr>
              <a:t>to</a:t>
            </a:r>
            <a:r>
              <a:rPr sz="1850" spc="-110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other</a:t>
            </a:r>
            <a:r>
              <a:rPr sz="1850" spc="-25" dirty="0">
                <a:latin typeface="Carlito"/>
                <a:cs typeface="Carlito"/>
              </a:rPr>
              <a:t> </a:t>
            </a:r>
            <a:r>
              <a:rPr sz="1850" spc="-20" dirty="0">
                <a:latin typeface="Carlito"/>
                <a:cs typeface="Carlito"/>
              </a:rPr>
              <a:t>enforcement</a:t>
            </a:r>
            <a:r>
              <a:rPr sz="1850" spc="-160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officer/</a:t>
            </a:r>
            <a:r>
              <a:rPr sz="1850" spc="-95" dirty="0">
                <a:latin typeface="Carlito"/>
                <a:cs typeface="Carlito"/>
              </a:rPr>
              <a:t> </a:t>
            </a:r>
            <a:r>
              <a:rPr sz="1850" spc="-25" dirty="0">
                <a:latin typeface="Carlito"/>
                <a:cs typeface="Carlito"/>
              </a:rPr>
              <a:t>module</a:t>
            </a:r>
            <a:r>
              <a:rPr sz="1850" spc="-25" dirty="0">
                <a:solidFill>
                  <a:srgbClr val="44536A"/>
                </a:solidFill>
                <a:latin typeface="Carlito"/>
                <a:cs typeface="Carlito"/>
              </a:rPr>
              <a:t>.</a:t>
            </a:r>
            <a:endParaRPr sz="185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44536A"/>
              </a:buClr>
              <a:buFont typeface="Carlito"/>
              <a:buChar char="-"/>
            </a:pPr>
            <a:endParaRPr sz="145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1850" b="1" spc="-10" dirty="0">
                <a:solidFill>
                  <a:srgbClr val="002060"/>
                </a:solidFill>
                <a:latin typeface="Carlito"/>
                <a:cs typeface="Carlito"/>
              </a:rPr>
              <a:t>Prioritization of cases</a:t>
            </a:r>
            <a:r>
              <a:rPr sz="1850" b="1" spc="-285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1850" b="1" spc="-5" dirty="0">
                <a:solidFill>
                  <a:srgbClr val="002060"/>
                </a:solidFill>
                <a:latin typeface="Carlito"/>
                <a:cs typeface="Carlito"/>
              </a:rPr>
              <a:t>:</a:t>
            </a:r>
            <a:endParaRPr sz="1850" b="1">
              <a:solidFill>
                <a:srgbClr val="002060"/>
              </a:solidFill>
              <a:latin typeface="Carlito"/>
              <a:cs typeface="Carlito"/>
            </a:endParaRPr>
          </a:p>
          <a:p>
            <a:pPr marL="1670050" marR="492125" lvl="1" indent="-285115">
              <a:lnSpc>
                <a:spcPts val="2160"/>
              </a:lnSpc>
              <a:spcBef>
                <a:spcPts val="465"/>
              </a:spcBef>
              <a:buChar char="-"/>
              <a:tabLst>
                <a:tab pos="1670050" algn="l"/>
                <a:tab pos="1670685" algn="l"/>
              </a:tabLst>
            </a:pPr>
            <a:r>
              <a:rPr sz="1850" spc="-10" dirty="0">
                <a:latin typeface="Carlito"/>
                <a:cs typeface="Carlito"/>
              </a:rPr>
              <a:t>Case</a:t>
            </a:r>
            <a:r>
              <a:rPr sz="1850" spc="-60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listings</a:t>
            </a:r>
            <a:r>
              <a:rPr sz="1850" spc="-95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based</a:t>
            </a:r>
            <a:r>
              <a:rPr sz="1850" spc="-25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on</a:t>
            </a:r>
            <a:r>
              <a:rPr sz="1850" spc="-105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precise</a:t>
            </a:r>
            <a:r>
              <a:rPr sz="1850" spc="-55" dirty="0">
                <a:latin typeface="Carlito"/>
                <a:cs typeface="Carlito"/>
              </a:rPr>
              <a:t> </a:t>
            </a:r>
            <a:r>
              <a:rPr sz="1850" dirty="0">
                <a:latin typeface="Carlito"/>
                <a:cs typeface="Carlito"/>
              </a:rPr>
              <a:t>status</a:t>
            </a:r>
            <a:r>
              <a:rPr sz="1850" spc="-175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of</a:t>
            </a:r>
            <a:r>
              <a:rPr sz="1850" spc="-100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the</a:t>
            </a:r>
            <a:r>
              <a:rPr sz="1850" spc="-55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current</a:t>
            </a:r>
            <a:r>
              <a:rPr sz="1850" spc="-155" dirty="0">
                <a:latin typeface="Carlito"/>
                <a:cs typeface="Carlito"/>
              </a:rPr>
              <a:t> </a:t>
            </a:r>
            <a:r>
              <a:rPr sz="1850" dirty="0">
                <a:latin typeface="Carlito"/>
                <a:cs typeface="Carlito"/>
              </a:rPr>
              <a:t>stage</a:t>
            </a:r>
            <a:r>
              <a:rPr sz="1850" spc="-130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of</a:t>
            </a:r>
            <a:r>
              <a:rPr sz="1850" spc="-20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a</a:t>
            </a:r>
            <a:r>
              <a:rPr sz="1850" spc="-20" dirty="0">
                <a:latin typeface="Carlito"/>
                <a:cs typeface="Carlito"/>
              </a:rPr>
              <a:t> </a:t>
            </a:r>
            <a:r>
              <a:rPr sz="1850" dirty="0">
                <a:latin typeface="Carlito"/>
                <a:cs typeface="Carlito"/>
              </a:rPr>
              <a:t>case</a:t>
            </a:r>
            <a:r>
              <a:rPr sz="1850" spc="-135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(More</a:t>
            </a:r>
            <a:r>
              <a:rPr sz="1850" spc="-140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than</a:t>
            </a:r>
            <a:r>
              <a:rPr sz="1850" spc="-105" dirty="0">
                <a:latin typeface="Carlito"/>
                <a:cs typeface="Carlito"/>
              </a:rPr>
              <a:t> </a:t>
            </a:r>
            <a:r>
              <a:rPr sz="1850" spc="5" dirty="0">
                <a:latin typeface="Carlito"/>
                <a:cs typeface="Carlito"/>
              </a:rPr>
              <a:t>45</a:t>
            </a:r>
            <a:r>
              <a:rPr sz="1850" spc="-70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such  status).</a:t>
            </a:r>
            <a:endParaRPr sz="1850">
              <a:latin typeface="Carlito"/>
              <a:cs typeface="Carlito"/>
            </a:endParaRPr>
          </a:p>
          <a:p>
            <a:pPr marL="1670050" lvl="1" indent="-285115">
              <a:lnSpc>
                <a:spcPct val="100000"/>
              </a:lnSpc>
              <a:spcBef>
                <a:spcPts val="285"/>
              </a:spcBef>
              <a:buChar char="-"/>
              <a:tabLst>
                <a:tab pos="1670050" algn="l"/>
                <a:tab pos="1670685" algn="l"/>
              </a:tabLst>
            </a:pPr>
            <a:r>
              <a:rPr sz="1850" spc="-10" dirty="0">
                <a:latin typeface="Carlito"/>
                <a:cs typeface="Carlito"/>
              </a:rPr>
              <a:t>Notifications </a:t>
            </a:r>
            <a:r>
              <a:rPr sz="1850" spc="-20" dirty="0">
                <a:latin typeface="Carlito"/>
                <a:cs typeface="Carlito"/>
              </a:rPr>
              <a:t>in </a:t>
            </a:r>
            <a:r>
              <a:rPr sz="1850" b="1" i="1" spc="-10" dirty="0">
                <a:latin typeface="Carlito"/>
                <a:cs typeface="Carlito"/>
              </a:rPr>
              <a:t>‘My</a:t>
            </a:r>
            <a:r>
              <a:rPr sz="1850" b="1" i="1" spc="-250" dirty="0">
                <a:latin typeface="Carlito"/>
                <a:cs typeface="Carlito"/>
              </a:rPr>
              <a:t> </a:t>
            </a:r>
            <a:r>
              <a:rPr sz="1850" b="1" i="1" spc="-60" dirty="0">
                <a:latin typeface="Carlito"/>
                <a:cs typeface="Carlito"/>
              </a:rPr>
              <a:t>Tasks’.</a:t>
            </a:r>
            <a:endParaRPr sz="1850">
              <a:latin typeface="Carlito"/>
              <a:cs typeface="Carlito"/>
            </a:endParaRPr>
          </a:p>
          <a:p>
            <a:pPr marL="1670050" lvl="1" indent="-285115">
              <a:lnSpc>
                <a:spcPct val="100000"/>
              </a:lnSpc>
              <a:spcBef>
                <a:spcPts val="345"/>
              </a:spcBef>
              <a:buChar char="-"/>
              <a:tabLst>
                <a:tab pos="1670050" algn="l"/>
                <a:tab pos="1670685" algn="l"/>
              </a:tabLst>
            </a:pPr>
            <a:r>
              <a:rPr sz="1850" spc="5" dirty="0">
                <a:latin typeface="Carlito"/>
                <a:cs typeface="Carlito"/>
              </a:rPr>
              <a:t>MIS </a:t>
            </a:r>
            <a:r>
              <a:rPr sz="1850" spc="-20" dirty="0">
                <a:latin typeface="Carlito"/>
                <a:cs typeface="Carlito"/>
              </a:rPr>
              <a:t>Reports </a:t>
            </a:r>
            <a:r>
              <a:rPr sz="1850" spc="-15" dirty="0">
                <a:latin typeface="Carlito"/>
                <a:cs typeface="Carlito"/>
              </a:rPr>
              <a:t>on</a:t>
            </a:r>
            <a:r>
              <a:rPr sz="1850" spc="-270" dirty="0">
                <a:latin typeface="Carlito"/>
                <a:cs typeface="Carlito"/>
              </a:rPr>
              <a:t> </a:t>
            </a:r>
            <a:r>
              <a:rPr sz="1850" spc="-20" dirty="0">
                <a:latin typeface="Carlito"/>
                <a:cs typeface="Carlito"/>
              </a:rPr>
              <a:t>Enforcement.</a:t>
            </a:r>
            <a:endParaRPr sz="185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28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1850" spc="-10" dirty="0">
                <a:solidFill>
                  <a:srgbClr val="44536A"/>
                </a:solidFill>
                <a:latin typeface="Carlito"/>
                <a:cs typeface="Carlito"/>
              </a:rPr>
              <a:t>‘</a:t>
            </a:r>
            <a:r>
              <a:rPr sz="1850" b="1" spc="-10" dirty="0">
                <a:solidFill>
                  <a:srgbClr val="002060"/>
                </a:solidFill>
                <a:latin typeface="Carlito"/>
                <a:cs typeface="Carlito"/>
              </a:rPr>
              <a:t>Record</a:t>
            </a:r>
            <a:r>
              <a:rPr sz="1850" b="1" spc="-19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1850" b="1" spc="-5" dirty="0">
                <a:solidFill>
                  <a:srgbClr val="002060"/>
                </a:solidFill>
                <a:latin typeface="Carlito"/>
                <a:cs typeface="Carlito"/>
              </a:rPr>
              <a:t>Search’</a:t>
            </a:r>
            <a:r>
              <a:rPr sz="1850" b="1" spc="-180" dirty="0">
                <a:solidFill>
                  <a:srgbClr val="002060"/>
                </a:solidFill>
                <a:latin typeface="Carlito"/>
                <a:cs typeface="Carlito"/>
              </a:rPr>
              <a:t> </a:t>
            </a:r>
            <a:r>
              <a:rPr sz="1850" b="1" spc="-10" dirty="0">
                <a:solidFill>
                  <a:srgbClr val="002060"/>
                </a:solidFill>
                <a:latin typeface="Carlito"/>
                <a:cs typeface="Carlito"/>
              </a:rPr>
              <a:t>functionality:</a:t>
            </a:r>
            <a:endParaRPr sz="1850" b="1">
              <a:solidFill>
                <a:srgbClr val="002060"/>
              </a:solidFill>
              <a:latin typeface="Carlito"/>
              <a:cs typeface="Carlito"/>
            </a:endParaRPr>
          </a:p>
          <a:p>
            <a:pPr marL="1670050" marR="76200" lvl="1" indent="-285115">
              <a:lnSpc>
                <a:spcPts val="2160"/>
              </a:lnSpc>
              <a:spcBef>
                <a:spcPts val="465"/>
              </a:spcBef>
              <a:buChar char="-"/>
              <a:tabLst>
                <a:tab pos="1670050" algn="l"/>
                <a:tab pos="1670685" algn="l"/>
              </a:tabLst>
            </a:pPr>
            <a:r>
              <a:rPr sz="1850" spc="-20" dirty="0">
                <a:latin typeface="Carlito"/>
                <a:cs typeface="Carlito"/>
              </a:rPr>
              <a:t>Officer</a:t>
            </a:r>
            <a:r>
              <a:rPr sz="1850" spc="-95" dirty="0">
                <a:latin typeface="Carlito"/>
                <a:cs typeface="Carlito"/>
              </a:rPr>
              <a:t> </a:t>
            </a:r>
            <a:r>
              <a:rPr sz="1850" spc="-20" dirty="0">
                <a:latin typeface="Carlito"/>
                <a:cs typeface="Carlito"/>
              </a:rPr>
              <a:t>may</a:t>
            </a:r>
            <a:r>
              <a:rPr sz="1850" spc="-50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access</a:t>
            </a:r>
            <a:r>
              <a:rPr sz="1850" spc="-95" dirty="0">
                <a:latin typeface="Carlito"/>
                <a:cs typeface="Carlito"/>
              </a:rPr>
              <a:t> </a:t>
            </a:r>
            <a:r>
              <a:rPr sz="1850" spc="5" dirty="0">
                <a:latin typeface="Carlito"/>
                <a:cs typeface="Carlito"/>
              </a:rPr>
              <a:t>GSTIN</a:t>
            </a:r>
            <a:r>
              <a:rPr sz="1850" spc="-165" dirty="0">
                <a:latin typeface="Carlito"/>
                <a:cs typeface="Carlito"/>
              </a:rPr>
              <a:t> </a:t>
            </a:r>
            <a:r>
              <a:rPr sz="1850" spc="-25" dirty="0">
                <a:latin typeface="Carlito"/>
                <a:cs typeface="Carlito"/>
              </a:rPr>
              <a:t>wise</a:t>
            </a:r>
            <a:r>
              <a:rPr sz="1850" spc="-55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records</a:t>
            </a:r>
            <a:r>
              <a:rPr sz="1850" spc="-135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including</a:t>
            </a:r>
            <a:r>
              <a:rPr sz="1850" spc="-85" dirty="0">
                <a:latin typeface="Carlito"/>
                <a:cs typeface="Carlito"/>
              </a:rPr>
              <a:t> </a:t>
            </a:r>
            <a:r>
              <a:rPr sz="1850" spc="-20" dirty="0">
                <a:latin typeface="Carlito"/>
                <a:cs typeface="Carlito"/>
              </a:rPr>
              <a:t>enforcement</a:t>
            </a:r>
            <a:r>
              <a:rPr sz="1850" spc="-155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cases</a:t>
            </a:r>
            <a:r>
              <a:rPr sz="1850" spc="-70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against</a:t>
            </a:r>
            <a:r>
              <a:rPr sz="1850" spc="-160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a</a:t>
            </a:r>
            <a:r>
              <a:rPr sz="1850" spc="-10" dirty="0">
                <a:latin typeface="Carlito"/>
                <a:cs typeface="Carlito"/>
              </a:rPr>
              <a:t> </a:t>
            </a:r>
            <a:r>
              <a:rPr sz="1850" spc="5" dirty="0">
                <a:latin typeface="Carlito"/>
                <a:cs typeface="Carlito"/>
              </a:rPr>
              <a:t>GSTIN</a:t>
            </a:r>
            <a:r>
              <a:rPr sz="1850" spc="-170" dirty="0">
                <a:latin typeface="Carlito"/>
                <a:cs typeface="Carlito"/>
              </a:rPr>
              <a:t> </a:t>
            </a:r>
            <a:r>
              <a:rPr sz="1850" spc="-20" dirty="0">
                <a:latin typeface="Carlito"/>
                <a:cs typeface="Carlito"/>
              </a:rPr>
              <a:t>within  </a:t>
            </a:r>
            <a:r>
              <a:rPr sz="1850" spc="-5" dirty="0">
                <a:latin typeface="Carlito"/>
                <a:cs typeface="Carlito"/>
              </a:rPr>
              <a:t>the</a:t>
            </a:r>
            <a:r>
              <a:rPr sz="1850" spc="-60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state.</a:t>
            </a:r>
            <a:endParaRPr sz="1850">
              <a:latin typeface="Carlito"/>
              <a:cs typeface="Carlito"/>
            </a:endParaRPr>
          </a:p>
          <a:p>
            <a:pPr marL="1670050" marR="95885" lvl="1" indent="-285115">
              <a:lnSpc>
                <a:spcPts val="2160"/>
              </a:lnSpc>
              <a:spcBef>
                <a:spcPts val="405"/>
              </a:spcBef>
              <a:buChar char="-"/>
              <a:tabLst>
                <a:tab pos="1670050" algn="l"/>
                <a:tab pos="1670685" algn="l"/>
              </a:tabLst>
            </a:pPr>
            <a:r>
              <a:rPr sz="1850" spc="5" dirty="0">
                <a:latin typeface="Carlito"/>
                <a:cs typeface="Carlito"/>
              </a:rPr>
              <a:t>State</a:t>
            </a:r>
            <a:r>
              <a:rPr sz="1850" spc="-210" dirty="0">
                <a:latin typeface="Carlito"/>
                <a:cs typeface="Carlito"/>
              </a:rPr>
              <a:t> </a:t>
            </a:r>
            <a:r>
              <a:rPr sz="1850" spc="-25" dirty="0">
                <a:latin typeface="Carlito"/>
                <a:cs typeface="Carlito"/>
              </a:rPr>
              <a:t>Admin</a:t>
            </a:r>
            <a:r>
              <a:rPr sz="1850" spc="-20" dirty="0">
                <a:latin typeface="Carlito"/>
                <a:cs typeface="Carlito"/>
              </a:rPr>
              <a:t> </a:t>
            </a:r>
            <a:r>
              <a:rPr sz="1850" dirty="0">
                <a:latin typeface="Carlito"/>
                <a:cs typeface="Carlito"/>
              </a:rPr>
              <a:t>can</a:t>
            </a:r>
            <a:r>
              <a:rPr sz="1850" spc="-100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assign</a:t>
            </a:r>
            <a:r>
              <a:rPr sz="1850" spc="-85" dirty="0">
                <a:latin typeface="Carlito"/>
                <a:cs typeface="Carlito"/>
              </a:rPr>
              <a:t> </a:t>
            </a:r>
            <a:r>
              <a:rPr sz="1850" b="1" i="1" spc="15" dirty="0">
                <a:latin typeface="Carlito"/>
                <a:cs typeface="Carlito"/>
              </a:rPr>
              <a:t>‘View</a:t>
            </a:r>
            <a:r>
              <a:rPr sz="1850" b="1" i="1" spc="-180" dirty="0">
                <a:latin typeface="Carlito"/>
                <a:cs typeface="Carlito"/>
              </a:rPr>
              <a:t> </a:t>
            </a:r>
            <a:r>
              <a:rPr sz="1850" b="1" i="1" spc="5" dirty="0">
                <a:latin typeface="Carlito"/>
                <a:cs typeface="Carlito"/>
              </a:rPr>
              <a:t>All</a:t>
            </a:r>
            <a:r>
              <a:rPr sz="1850" b="1" i="1" spc="-65" dirty="0">
                <a:latin typeface="Carlito"/>
                <a:cs typeface="Carlito"/>
              </a:rPr>
              <a:t> </a:t>
            </a:r>
            <a:r>
              <a:rPr sz="1850" b="1" i="1" spc="-10" dirty="0">
                <a:latin typeface="Carlito"/>
                <a:cs typeface="Carlito"/>
              </a:rPr>
              <a:t>India</a:t>
            </a:r>
            <a:r>
              <a:rPr sz="1850" b="1" i="1" spc="-100" dirty="0">
                <a:latin typeface="Carlito"/>
                <a:cs typeface="Carlito"/>
              </a:rPr>
              <a:t> </a:t>
            </a:r>
            <a:r>
              <a:rPr sz="1850" b="1" i="1" spc="-20" dirty="0">
                <a:latin typeface="Carlito"/>
                <a:cs typeface="Carlito"/>
              </a:rPr>
              <a:t>Records’</a:t>
            </a:r>
            <a:r>
              <a:rPr sz="1850" b="1" i="1" spc="-80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role</a:t>
            </a:r>
            <a:r>
              <a:rPr sz="1850" spc="-50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for</a:t>
            </a:r>
            <a:r>
              <a:rPr sz="1850" spc="-85" dirty="0">
                <a:latin typeface="Carlito"/>
                <a:cs typeface="Carlito"/>
              </a:rPr>
              <a:t> </a:t>
            </a:r>
            <a:r>
              <a:rPr sz="1850" spc="-20" dirty="0">
                <a:latin typeface="Carlito"/>
                <a:cs typeface="Carlito"/>
              </a:rPr>
              <a:t>select</a:t>
            </a:r>
            <a:r>
              <a:rPr sz="1850" spc="-65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officers</a:t>
            </a:r>
            <a:r>
              <a:rPr sz="1850" spc="-85" dirty="0">
                <a:latin typeface="Carlito"/>
                <a:cs typeface="Carlito"/>
              </a:rPr>
              <a:t> </a:t>
            </a:r>
            <a:r>
              <a:rPr sz="1850" spc="5" dirty="0">
                <a:latin typeface="Carlito"/>
                <a:cs typeface="Carlito"/>
              </a:rPr>
              <a:t>to</a:t>
            </a:r>
            <a:r>
              <a:rPr sz="1850" spc="-105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access</a:t>
            </a:r>
            <a:r>
              <a:rPr sz="1850" spc="-85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records</a:t>
            </a:r>
            <a:r>
              <a:rPr sz="1850" spc="-160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of  taxpayers</a:t>
            </a:r>
            <a:r>
              <a:rPr sz="1850" spc="-190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across</a:t>
            </a:r>
            <a:r>
              <a:rPr sz="1850" spc="-180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India.</a:t>
            </a:r>
            <a:endParaRPr sz="1850">
              <a:latin typeface="Carlito"/>
              <a:cs typeface="Carlito"/>
            </a:endParaRPr>
          </a:p>
          <a:p>
            <a:pPr marL="1670050" marR="5080" lvl="1" indent="-285115">
              <a:lnSpc>
                <a:spcPct val="97500"/>
              </a:lnSpc>
              <a:spcBef>
                <a:spcPts val="340"/>
              </a:spcBef>
              <a:buFont typeface="Carlito"/>
              <a:buChar char="-"/>
              <a:tabLst>
                <a:tab pos="1670050" algn="l"/>
                <a:tab pos="1670685" algn="l"/>
              </a:tabLst>
            </a:pPr>
            <a:r>
              <a:rPr sz="1850" b="1" spc="-5" dirty="0">
                <a:latin typeface="Carlito"/>
                <a:cs typeface="Carlito"/>
              </a:rPr>
              <a:t>A </a:t>
            </a:r>
            <a:r>
              <a:rPr sz="1850" b="1" spc="-10" dirty="0">
                <a:latin typeface="Carlito"/>
                <a:cs typeface="Carlito"/>
              </a:rPr>
              <a:t>log </a:t>
            </a:r>
            <a:r>
              <a:rPr sz="1850" b="1" spc="-25" dirty="0">
                <a:latin typeface="Carlito"/>
                <a:cs typeface="Carlito"/>
              </a:rPr>
              <a:t>of </a:t>
            </a:r>
            <a:r>
              <a:rPr sz="1850" b="1" spc="-10" dirty="0">
                <a:latin typeface="Carlito"/>
                <a:cs typeface="Carlito"/>
              </a:rPr>
              <a:t>such </a:t>
            </a:r>
            <a:r>
              <a:rPr sz="1850" b="1" spc="-20" dirty="0">
                <a:latin typeface="Carlito"/>
                <a:cs typeface="Carlito"/>
              </a:rPr>
              <a:t>data </a:t>
            </a:r>
            <a:r>
              <a:rPr sz="1850" b="1" dirty="0">
                <a:latin typeface="Carlito"/>
                <a:cs typeface="Carlito"/>
              </a:rPr>
              <a:t>access </a:t>
            </a:r>
            <a:r>
              <a:rPr sz="1850" spc="-15" dirty="0">
                <a:latin typeface="Carlito"/>
                <a:cs typeface="Carlito"/>
              </a:rPr>
              <a:t>is </a:t>
            </a:r>
            <a:r>
              <a:rPr sz="1850" spc="-20" dirty="0">
                <a:latin typeface="Carlito"/>
                <a:cs typeface="Carlito"/>
              </a:rPr>
              <a:t>maintained in system </a:t>
            </a:r>
            <a:r>
              <a:rPr sz="1850" spc="-10" dirty="0">
                <a:latin typeface="Carlito"/>
                <a:cs typeface="Carlito"/>
              </a:rPr>
              <a:t>and </a:t>
            </a:r>
            <a:r>
              <a:rPr sz="1850" spc="-20" dirty="0">
                <a:latin typeface="Carlito"/>
                <a:cs typeface="Carlito"/>
              </a:rPr>
              <a:t>alert </a:t>
            </a:r>
            <a:r>
              <a:rPr sz="1850" spc="-15" dirty="0">
                <a:latin typeface="Carlito"/>
                <a:cs typeface="Carlito"/>
              </a:rPr>
              <a:t>is </a:t>
            </a:r>
            <a:r>
              <a:rPr sz="1850" spc="-20" dirty="0">
                <a:latin typeface="Carlito"/>
                <a:cs typeface="Carlito"/>
              </a:rPr>
              <a:t>sent </a:t>
            </a:r>
            <a:r>
              <a:rPr sz="1850" spc="5" dirty="0">
                <a:latin typeface="Carlito"/>
                <a:cs typeface="Carlito"/>
              </a:rPr>
              <a:t>to </a:t>
            </a:r>
            <a:r>
              <a:rPr sz="1850" spc="-5" dirty="0">
                <a:latin typeface="Carlito"/>
                <a:cs typeface="Carlito"/>
              </a:rPr>
              <a:t>the </a:t>
            </a:r>
            <a:r>
              <a:rPr sz="1850" spc="-10" dirty="0">
                <a:latin typeface="Carlito"/>
                <a:cs typeface="Carlito"/>
              </a:rPr>
              <a:t>jurisdictional  </a:t>
            </a:r>
            <a:r>
              <a:rPr sz="1850" spc="-25" dirty="0">
                <a:latin typeface="Carlito"/>
                <a:cs typeface="Carlito"/>
              </a:rPr>
              <a:t>Commissioner</a:t>
            </a:r>
            <a:r>
              <a:rPr sz="1850" spc="-20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of</a:t>
            </a:r>
            <a:r>
              <a:rPr sz="1850" spc="-20" dirty="0">
                <a:latin typeface="Carlito"/>
                <a:cs typeface="Carlito"/>
              </a:rPr>
              <a:t> </a:t>
            </a:r>
            <a:r>
              <a:rPr sz="1850" dirty="0">
                <a:latin typeface="Carlito"/>
                <a:cs typeface="Carlito"/>
              </a:rPr>
              <a:t>tax</a:t>
            </a:r>
            <a:r>
              <a:rPr sz="1850" spc="-180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officer(who</a:t>
            </a:r>
            <a:r>
              <a:rPr sz="1850" spc="-105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initiated</a:t>
            </a:r>
            <a:r>
              <a:rPr sz="1850" spc="-105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the</a:t>
            </a:r>
            <a:r>
              <a:rPr sz="1850" spc="-50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request)</a:t>
            </a:r>
            <a:r>
              <a:rPr sz="1850" spc="-95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and</a:t>
            </a:r>
            <a:r>
              <a:rPr sz="1850" spc="-105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taxpayer</a:t>
            </a:r>
            <a:r>
              <a:rPr sz="1850" spc="-175" dirty="0">
                <a:latin typeface="Carlito"/>
                <a:cs typeface="Carlito"/>
              </a:rPr>
              <a:t> </a:t>
            </a:r>
            <a:r>
              <a:rPr sz="1850" spc="-10" dirty="0">
                <a:latin typeface="Carlito"/>
                <a:cs typeface="Carlito"/>
              </a:rPr>
              <a:t>(for</a:t>
            </a:r>
            <a:r>
              <a:rPr sz="1850" spc="-100" dirty="0">
                <a:latin typeface="Carlito"/>
                <a:cs typeface="Carlito"/>
              </a:rPr>
              <a:t> </a:t>
            </a:r>
            <a:r>
              <a:rPr sz="1850" spc="-25" dirty="0">
                <a:latin typeface="Carlito"/>
                <a:cs typeface="Carlito"/>
              </a:rPr>
              <a:t>whom</a:t>
            </a:r>
            <a:r>
              <a:rPr sz="1850" spc="-45" dirty="0">
                <a:latin typeface="Carlito"/>
                <a:cs typeface="Carlito"/>
              </a:rPr>
              <a:t> </a:t>
            </a:r>
            <a:r>
              <a:rPr sz="1850" spc="-5" dirty="0">
                <a:latin typeface="Carlito"/>
                <a:cs typeface="Carlito"/>
              </a:rPr>
              <a:t>the</a:t>
            </a:r>
            <a:r>
              <a:rPr sz="1850" spc="-50" dirty="0">
                <a:latin typeface="Carlito"/>
                <a:cs typeface="Carlito"/>
              </a:rPr>
              <a:t> </a:t>
            </a:r>
            <a:r>
              <a:rPr sz="1850" spc="-20" dirty="0">
                <a:latin typeface="Carlito"/>
                <a:cs typeface="Carlito"/>
              </a:rPr>
              <a:t>request  was</a:t>
            </a:r>
            <a:r>
              <a:rPr sz="1850" spc="-30" dirty="0">
                <a:latin typeface="Carlito"/>
                <a:cs typeface="Carlito"/>
              </a:rPr>
              <a:t> </a:t>
            </a:r>
            <a:r>
              <a:rPr sz="1850" spc="-15" dirty="0">
                <a:latin typeface="Carlito"/>
                <a:cs typeface="Carlito"/>
              </a:rPr>
              <a:t>initiated).</a:t>
            </a:r>
            <a:endParaRPr sz="185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624840"/>
            <a:ext cx="6172200" cy="45720"/>
          </a:xfrm>
          <a:custGeom>
            <a:avLst/>
            <a:gdLst/>
            <a:ahLst/>
            <a:cxnLst/>
            <a:rect l="l" t="t" r="r" b="b"/>
            <a:pathLst>
              <a:path w="8229600" h="45720">
                <a:moveTo>
                  <a:pt x="0" y="45720"/>
                </a:moveTo>
                <a:lnTo>
                  <a:pt x="8229600" y="45720"/>
                </a:lnTo>
                <a:lnTo>
                  <a:pt x="82296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0" y="0"/>
            <a:ext cx="6172200" cy="5080"/>
          </a:xfrm>
          <a:custGeom>
            <a:avLst/>
            <a:gdLst/>
            <a:ahLst/>
            <a:cxnLst/>
            <a:rect l="l" t="t" r="r" b="b"/>
            <a:pathLst>
              <a:path w="8229600" h="5080">
                <a:moveTo>
                  <a:pt x="0" y="5079"/>
                </a:moveTo>
                <a:lnTo>
                  <a:pt x="8229600" y="5079"/>
                </a:lnTo>
                <a:lnTo>
                  <a:pt x="8229600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0153" y="151087"/>
            <a:ext cx="3140869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5"/>
              </a:lnSpc>
            </a:pPr>
            <a:r>
              <a:rPr sz="2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cases </a:t>
            </a:r>
            <a:r>
              <a:rPr sz="2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Goods </a:t>
            </a:r>
            <a:r>
              <a:rPr sz="2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b="1" spc="-4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Transit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62000" y="436918"/>
            <a:ext cx="2179320" cy="1117688"/>
            <a:chOff x="1016000" y="436918"/>
            <a:chExt cx="2905760" cy="1117688"/>
          </a:xfrm>
        </p:grpSpPr>
        <p:sp>
          <p:nvSpPr>
            <p:cNvPr id="7" name="object 7"/>
            <p:cNvSpPr/>
            <p:nvPr/>
          </p:nvSpPr>
          <p:spPr>
            <a:xfrm>
              <a:off x="1016000" y="436918"/>
              <a:ext cx="2905760" cy="11176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29359" y="538505"/>
              <a:ext cx="2458719" cy="9551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05559" y="777240"/>
              <a:ext cx="2235200" cy="447040"/>
            </a:xfrm>
            <a:custGeom>
              <a:avLst/>
              <a:gdLst/>
              <a:ahLst/>
              <a:cxnLst/>
              <a:rect l="l" t="t" r="r" b="b"/>
              <a:pathLst>
                <a:path w="2235200" h="447040">
                  <a:moveTo>
                    <a:pt x="2160651" y="0"/>
                  </a:moveTo>
                  <a:lnTo>
                    <a:pt x="74549" y="0"/>
                  </a:lnTo>
                  <a:lnTo>
                    <a:pt x="45541" y="5861"/>
                  </a:lnTo>
                  <a:lnTo>
                    <a:pt x="21843" y="21843"/>
                  </a:lnTo>
                  <a:lnTo>
                    <a:pt x="5861" y="45541"/>
                  </a:lnTo>
                  <a:lnTo>
                    <a:pt x="0" y="74549"/>
                  </a:lnTo>
                  <a:lnTo>
                    <a:pt x="0" y="372490"/>
                  </a:lnTo>
                  <a:lnTo>
                    <a:pt x="5861" y="401498"/>
                  </a:lnTo>
                  <a:lnTo>
                    <a:pt x="21843" y="425195"/>
                  </a:lnTo>
                  <a:lnTo>
                    <a:pt x="45541" y="441178"/>
                  </a:lnTo>
                  <a:lnTo>
                    <a:pt x="74549" y="447039"/>
                  </a:lnTo>
                  <a:lnTo>
                    <a:pt x="2160651" y="447039"/>
                  </a:lnTo>
                  <a:lnTo>
                    <a:pt x="2189658" y="441178"/>
                  </a:lnTo>
                  <a:lnTo>
                    <a:pt x="2213355" y="425195"/>
                  </a:lnTo>
                  <a:lnTo>
                    <a:pt x="2229338" y="401498"/>
                  </a:lnTo>
                  <a:lnTo>
                    <a:pt x="2235200" y="372490"/>
                  </a:lnTo>
                  <a:lnTo>
                    <a:pt x="2235200" y="74549"/>
                  </a:lnTo>
                  <a:lnTo>
                    <a:pt x="2229338" y="45541"/>
                  </a:lnTo>
                  <a:lnTo>
                    <a:pt x="2213356" y="21844"/>
                  </a:lnTo>
                  <a:lnTo>
                    <a:pt x="2189658" y="5861"/>
                  </a:lnTo>
                  <a:lnTo>
                    <a:pt x="21606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05558" y="777240"/>
              <a:ext cx="2352041" cy="447040"/>
            </a:xfrm>
            <a:custGeom>
              <a:avLst/>
              <a:gdLst/>
              <a:ahLst/>
              <a:cxnLst/>
              <a:rect l="l" t="t" r="r" b="b"/>
              <a:pathLst>
                <a:path w="2235200" h="447040">
                  <a:moveTo>
                    <a:pt x="0" y="74549"/>
                  </a:moveTo>
                  <a:lnTo>
                    <a:pt x="5861" y="45541"/>
                  </a:lnTo>
                  <a:lnTo>
                    <a:pt x="21843" y="21843"/>
                  </a:lnTo>
                  <a:lnTo>
                    <a:pt x="45541" y="5861"/>
                  </a:lnTo>
                  <a:lnTo>
                    <a:pt x="74549" y="0"/>
                  </a:lnTo>
                  <a:lnTo>
                    <a:pt x="2160651" y="0"/>
                  </a:lnTo>
                  <a:lnTo>
                    <a:pt x="2189658" y="5861"/>
                  </a:lnTo>
                  <a:lnTo>
                    <a:pt x="2213356" y="21844"/>
                  </a:lnTo>
                  <a:lnTo>
                    <a:pt x="2229338" y="45541"/>
                  </a:lnTo>
                  <a:lnTo>
                    <a:pt x="2235200" y="74549"/>
                  </a:lnTo>
                  <a:lnTo>
                    <a:pt x="2235200" y="372490"/>
                  </a:lnTo>
                  <a:lnTo>
                    <a:pt x="2229338" y="401498"/>
                  </a:lnTo>
                  <a:lnTo>
                    <a:pt x="2213355" y="425195"/>
                  </a:lnTo>
                  <a:lnTo>
                    <a:pt x="2189658" y="441178"/>
                  </a:lnTo>
                  <a:lnTo>
                    <a:pt x="2160651" y="447039"/>
                  </a:lnTo>
                  <a:lnTo>
                    <a:pt x="74549" y="447039"/>
                  </a:lnTo>
                  <a:lnTo>
                    <a:pt x="45541" y="441178"/>
                  </a:lnTo>
                  <a:lnTo>
                    <a:pt x="21843" y="425195"/>
                  </a:lnTo>
                  <a:lnTo>
                    <a:pt x="5861" y="401498"/>
                  </a:lnTo>
                  <a:lnTo>
                    <a:pt x="0" y="372490"/>
                  </a:lnTo>
                  <a:lnTo>
                    <a:pt x="0" y="74549"/>
                  </a:lnTo>
                  <a:close/>
                </a:path>
              </a:pathLst>
            </a:custGeom>
            <a:ln w="1016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93483" y="762001"/>
            <a:ext cx="1237773" cy="3539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1100" b="1" spc="15" dirty="0">
                <a:solidFill>
                  <a:srgbClr val="FFFFFF"/>
                </a:solidFill>
                <a:latin typeface="Carlito"/>
                <a:cs typeface="Carlito"/>
              </a:rPr>
              <a:t>Interception</a:t>
            </a:r>
            <a:r>
              <a:rPr sz="1100"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2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1100" b="1" spc="-1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Conveyance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52500" y="1310639"/>
            <a:ext cx="1889760" cy="1087120"/>
            <a:chOff x="1270000" y="1310639"/>
            <a:chExt cx="2519680" cy="1087120"/>
          </a:xfrm>
        </p:grpSpPr>
        <p:sp>
          <p:nvSpPr>
            <p:cNvPr id="13" name="object 13"/>
            <p:cNvSpPr/>
            <p:nvPr/>
          </p:nvSpPr>
          <p:spPr>
            <a:xfrm>
              <a:off x="1270000" y="1310639"/>
              <a:ext cx="2519679" cy="10871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71600" y="1391919"/>
              <a:ext cx="2296160" cy="965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85850" y="1600200"/>
            <a:ext cx="1394460" cy="462947"/>
          </a:xfrm>
          <a:prstGeom prst="rect">
            <a:avLst/>
          </a:prstGeom>
          <a:solidFill>
            <a:srgbClr val="C55A11"/>
          </a:solidFill>
        </p:spPr>
        <p:txBody>
          <a:bodyPr vert="horz" wrap="square" lIns="0" tIns="123190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970"/>
              </a:spcBef>
            </a:pPr>
            <a:r>
              <a:rPr sz="1100" b="1" spc="10" dirty="0">
                <a:solidFill>
                  <a:srgbClr val="FFFFFF"/>
                </a:solidFill>
                <a:latin typeface="Carlito"/>
                <a:cs typeface="Carlito"/>
              </a:rPr>
              <a:t>Case 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initiation </a:t>
            </a:r>
            <a:r>
              <a:rPr sz="1100" b="1" spc="-20" dirty="0">
                <a:solidFill>
                  <a:srgbClr val="FFFFFF"/>
                </a:solidFill>
                <a:latin typeface="Carlito"/>
                <a:cs typeface="Carlito"/>
              </a:rPr>
              <a:t>(MOV-</a:t>
            </a:r>
            <a:r>
              <a:rPr sz="11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01)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90600" y="2209800"/>
            <a:ext cx="1821180" cy="2153920"/>
            <a:chOff x="1320800" y="2194560"/>
            <a:chExt cx="2428240" cy="2153920"/>
          </a:xfrm>
        </p:grpSpPr>
        <p:sp>
          <p:nvSpPr>
            <p:cNvPr id="17" name="object 17"/>
            <p:cNvSpPr/>
            <p:nvPr/>
          </p:nvSpPr>
          <p:spPr>
            <a:xfrm>
              <a:off x="1320800" y="2194560"/>
              <a:ext cx="2428240" cy="21539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7840" y="2560320"/>
              <a:ext cx="1544447" cy="14528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10359" y="2534920"/>
              <a:ext cx="1757680" cy="1483360"/>
            </a:xfrm>
            <a:custGeom>
              <a:avLst/>
              <a:gdLst/>
              <a:ahLst/>
              <a:cxnLst/>
              <a:rect l="l" t="t" r="r" b="b"/>
              <a:pathLst>
                <a:path w="1757679" h="1483360">
                  <a:moveTo>
                    <a:pt x="878840" y="0"/>
                  </a:moveTo>
                  <a:lnTo>
                    <a:pt x="0" y="741679"/>
                  </a:lnTo>
                  <a:lnTo>
                    <a:pt x="878840" y="1483359"/>
                  </a:lnTo>
                  <a:lnTo>
                    <a:pt x="1757679" y="741679"/>
                  </a:lnTo>
                  <a:lnTo>
                    <a:pt x="87884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10359" y="2534920"/>
              <a:ext cx="1757680" cy="1483360"/>
            </a:xfrm>
            <a:custGeom>
              <a:avLst/>
              <a:gdLst/>
              <a:ahLst/>
              <a:cxnLst/>
              <a:rect l="l" t="t" r="r" b="b"/>
              <a:pathLst>
                <a:path w="1757679" h="1483360">
                  <a:moveTo>
                    <a:pt x="0" y="741679"/>
                  </a:moveTo>
                  <a:lnTo>
                    <a:pt x="878840" y="0"/>
                  </a:lnTo>
                  <a:lnTo>
                    <a:pt x="1757679" y="741679"/>
                  </a:lnTo>
                  <a:lnTo>
                    <a:pt x="878840" y="1483359"/>
                  </a:lnTo>
                  <a:lnTo>
                    <a:pt x="0" y="741679"/>
                  </a:lnTo>
                  <a:close/>
                </a:path>
              </a:pathLst>
            </a:custGeom>
            <a:ln w="1016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43050" y="2743200"/>
            <a:ext cx="628650" cy="119058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065" marR="5080" indent="5080" algn="ctr">
              <a:lnSpc>
                <a:spcPct val="99100"/>
              </a:lnSpc>
              <a:spcBef>
                <a:spcPts val="135"/>
              </a:spcBef>
            </a:pP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Order for  </a:t>
            </a:r>
            <a:r>
              <a:rPr sz="1100" b="1" spc="10" dirty="0">
                <a:solidFill>
                  <a:srgbClr val="FFFFFF"/>
                </a:solidFill>
                <a:latin typeface="Carlito"/>
                <a:cs typeface="Carlito"/>
              </a:rPr>
              <a:t>Physical  </a:t>
            </a:r>
            <a:r>
              <a:rPr sz="1100" b="1" spc="-15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er</a:t>
            </a:r>
            <a:r>
              <a:rPr sz="1100" b="1" spc="-30" dirty="0">
                <a:solidFill>
                  <a:srgbClr val="FFFFFF"/>
                </a:solidFill>
                <a:latin typeface="Carlito"/>
                <a:cs typeface="Carlito"/>
              </a:rPr>
              <a:t>if</a:t>
            </a:r>
            <a:r>
              <a:rPr sz="1100" b="1" spc="-4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1100" b="1" spc="1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1100" b="1" spc="1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100" b="1" spc="1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1100" b="1" spc="-4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1100" b="1" spc="4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n  </a:t>
            </a:r>
            <a:r>
              <a:rPr sz="1100" b="1" spc="-15" dirty="0">
                <a:solidFill>
                  <a:srgbClr val="FFFFFF"/>
                </a:solidFill>
                <a:latin typeface="Carlito"/>
                <a:cs typeface="Carlito"/>
              </a:rPr>
              <a:t>(MOV-</a:t>
            </a:r>
            <a:r>
              <a:rPr sz="1100" b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02)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71601" y="4573334"/>
            <a:ext cx="421481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850" b="1" spc="20" dirty="0">
                <a:solidFill>
                  <a:srgbClr val="FF0000"/>
                </a:solidFill>
                <a:latin typeface="Carlito"/>
                <a:cs typeface="Carlito"/>
              </a:rPr>
              <a:t>W</a:t>
            </a:r>
            <a:r>
              <a:rPr sz="850" b="1" spc="25" dirty="0">
                <a:solidFill>
                  <a:srgbClr val="FF0000"/>
                </a:solidFill>
                <a:latin typeface="Carlito"/>
                <a:cs typeface="Carlito"/>
              </a:rPr>
              <a:t>i</a:t>
            </a:r>
            <a:r>
              <a:rPr sz="850" b="1" spc="20" dirty="0">
                <a:solidFill>
                  <a:srgbClr val="FF0000"/>
                </a:solidFill>
                <a:latin typeface="Carlito"/>
                <a:cs typeface="Carlito"/>
              </a:rPr>
              <a:t>th</a:t>
            </a:r>
            <a:r>
              <a:rPr sz="850" b="1" spc="25" dirty="0">
                <a:solidFill>
                  <a:srgbClr val="FF0000"/>
                </a:solidFill>
                <a:latin typeface="Carlito"/>
                <a:cs typeface="Carlito"/>
              </a:rPr>
              <a:t>i</a:t>
            </a:r>
            <a:r>
              <a:rPr sz="850" b="1" spc="15" dirty="0">
                <a:solidFill>
                  <a:srgbClr val="FF0000"/>
                </a:solidFill>
                <a:latin typeface="Carlito"/>
                <a:cs typeface="Carlito"/>
              </a:rPr>
              <a:t>n</a:t>
            </a:r>
            <a:endParaRPr sz="850">
              <a:latin typeface="Carlito"/>
              <a:cs typeface="Carlito"/>
            </a:endParaRPr>
          </a:p>
          <a:p>
            <a:pPr marL="32384" algn="ctr">
              <a:lnSpc>
                <a:spcPct val="100000"/>
              </a:lnSpc>
              <a:spcBef>
                <a:spcPts val="25"/>
              </a:spcBef>
            </a:pPr>
            <a:r>
              <a:rPr sz="850" b="1" spc="15" dirty="0">
                <a:solidFill>
                  <a:srgbClr val="FF0000"/>
                </a:solidFill>
                <a:latin typeface="Carlito"/>
                <a:cs typeface="Carlito"/>
              </a:rPr>
              <a:t>3</a:t>
            </a:r>
            <a:r>
              <a:rPr sz="850" b="1" spc="-9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850" b="1" dirty="0">
                <a:solidFill>
                  <a:srgbClr val="FF0000"/>
                </a:solidFill>
                <a:latin typeface="Carlito"/>
                <a:cs typeface="Carlito"/>
              </a:rPr>
              <a:t>days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27198" y="3494785"/>
            <a:ext cx="284798" cy="67069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b="1" dirty="0">
                <a:solidFill>
                  <a:srgbClr val="FF0000"/>
                </a:solidFill>
                <a:latin typeface="Carlito"/>
                <a:cs typeface="Carlito"/>
              </a:rPr>
              <a:t>B</a:t>
            </a:r>
            <a:r>
              <a:rPr sz="850" b="1" spc="50" dirty="0">
                <a:solidFill>
                  <a:srgbClr val="FF0000"/>
                </a:solidFill>
                <a:latin typeface="Carlito"/>
                <a:cs typeface="Carlito"/>
              </a:rPr>
              <a:t>e</a:t>
            </a:r>
            <a:r>
              <a:rPr sz="850" b="1" spc="-10" dirty="0">
                <a:solidFill>
                  <a:srgbClr val="FF0000"/>
                </a:solidFill>
                <a:latin typeface="Carlito"/>
                <a:cs typeface="Carlito"/>
              </a:rPr>
              <a:t>y</a:t>
            </a:r>
            <a:r>
              <a:rPr sz="850" b="1" spc="20" dirty="0">
                <a:solidFill>
                  <a:srgbClr val="FF0000"/>
                </a:solidFill>
                <a:latin typeface="Carlito"/>
                <a:cs typeface="Carlito"/>
              </a:rPr>
              <a:t>on</a:t>
            </a:r>
            <a:r>
              <a:rPr sz="850" b="1" spc="15" dirty="0">
                <a:solidFill>
                  <a:srgbClr val="FF0000"/>
                </a:solidFill>
                <a:latin typeface="Carlito"/>
                <a:cs typeface="Carlito"/>
              </a:rPr>
              <a:t>d</a:t>
            </a:r>
            <a:endParaRPr sz="850">
              <a:latin typeface="Carlito"/>
              <a:cs typeface="Carlito"/>
            </a:endParaRPr>
          </a:p>
          <a:p>
            <a:pPr marL="52705">
              <a:lnSpc>
                <a:spcPct val="100000"/>
              </a:lnSpc>
              <a:spcBef>
                <a:spcPts val="15"/>
              </a:spcBef>
            </a:pPr>
            <a:r>
              <a:rPr sz="850" b="1" spc="15" dirty="0">
                <a:solidFill>
                  <a:srgbClr val="FF0000"/>
                </a:solidFill>
                <a:latin typeface="Carlito"/>
                <a:cs typeface="Carlito"/>
              </a:rPr>
              <a:t>3</a:t>
            </a:r>
            <a:r>
              <a:rPr sz="850" b="1" spc="-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850" b="1" dirty="0">
                <a:solidFill>
                  <a:srgbClr val="FF0000"/>
                </a:solidFill>
                <a:latin typeface="Carlito"/>
                <a:cs typeface="Carlito"/>
              </a:rPr>
              <a:t>days</a:t>
            </a:r>
            <a:endParaRPr sz="85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827467" y="3251200"/>
            <a:ext cx="1670209" cy="2357120"/>
            <a:chOff x="2436622" y="3251200"/>
            <a:chExt cx="2226945" cy="2357120"/>
          </a:xfrm>
        </p:grpSpPr>
        <p:sp>
          <p:nvSpPr>
            <p:cNvPr id="25" name="object 25"/>
            <p:cNvSpPr/>
            <p:nvPr/>
          </p:nvSpPr>
          <p:spPr>
            <a:xfrm>
              <a:off x="2436622" y="3256279"/>
              <a:ext cx="1104265" cy="2273935"/>
            </a:xfrm>
            <a:custGeom>
              <a:avLst/>
              <a:gdLst/>
              <a:ahLst/>
              <a:cxnLst/>
              <a:rect l="l" t="t" r="r" b="b"/>
              <a:pathLst>
                <a:path w="1104264" h="2273935">
                  <a:moveTo>
                    <a:pt x="76200" y="2197735"/>
                  </a:moveTo>
                  <a:lnTo>
                    <a:pt x="44437" y="2197481"/>
                  </a:lnTo>
                  <a:lnTo>
                    <a:pt x="57912" y="762000"/>
                  </a:lnTo>
                  <a:lnTo>
                    <a:pt x="45212" y="762000"/>
                  </a:lnTo>
                  <a:lnTo>
                    <a:pt x="31737" y="2197366"/>
                  </a:lnTo>
                  <a:lnTo>
                    <a:pt x="0" y="2197100"/>
                  </a:lnTo>
                  <a:lnTo>
                    <a:pt x="37338" y="2273681"/>
                  </a:lnTo>
                  <a:lnTo>
                    <a:pt x="69824" y="2210181"/>
                  </a:lnTo>
                  <a:lnTo>
                    <a:pt x="76200" y="2197735"/>
                  </a:lnTo>
                  <a:close/>
                </a:path>
                <a:path w="1104264" h="2273935">
                  <a:moveTo>
                    <a:pt x="1104138" y="711200"/>
                  </a:moveTo>
                  <a:lnTo>
                    <a:pt x="1083818" y="711200"/>
                  </a:lnTo>
                  <a:lnTo>
                    <a:pt x="1083818" y="71120"/>
                  </a:lnTo>
                  <a:lnTo>
                    <a:pt x="1078217" y="43459"/>
                  </a:lnTo>
                  <a:lnTo>
                    <a:pt x="1062964" y="20853"/>
                  </a:lnTo>
                  <a:lnTo>
                    <a:pt x="1040358" y="5600"/>
                  </a:lnTo>
                  <a:lnTo>
                    <a:pt x="1012698" y="0"/>
                  </a:lnTo>
                  <a:lnTo>
                    <a:pt x="941578" y="0"/>
                  </a:lnTo>
                  <a:lnTo>
                    <a:pt x="941578" y="40640"/>
                  </a:lnTo>
                  <a:lnTo>
                    <a:pt x="1012698" y="40640"/>
                  </a:lnTo>
                  <a:lnTo>
                    <a:pt x="1024585" y="43027"/>
                  </a:lnTo>
                  <a:lnTo>
                    <a:pt x="1034262" y="49555"/>
                  </a:lnTo>
                  <a:lnTo>
                    <a:pt x="1040790" y="59232"/>
                  </a:lnTo>
                  <a:lnTo>
                    <a:pt x="1043178" y="71120"/>
                  </a:lnTo>
                  <a:lnTo>
                    <a:pt x="1043178" y="711200"/>
                  </a:lnTo>
                  <a:lnTo>
                    <a:pt x="1022858" y="711200"/>
                  </a:lnTo>
                  <a:lnTo>
                    <a:pt x="1063498" y="751840"/>
                  </a:lnTo>
                  <a:lnTo>
                    <a:pt x="1104138" y="711200"/>
                  </a:lnTo>
                  <a:close/>
                </a:path>
              </a:pathLst>
            </a:custGeom>
            <a:solidFill>
              <a:srgbClr val="09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78200" y="3256280"/>
              <a:ext cx="162560" cy="751840"/>
            </a:xfrm>
            <a:custGeom>
              <a:avLst/>
              <a:gdLst/>
              <a:ahLst/>
              <a:cxnLst/>
              <a:rect l="l" t="t" r="r" b="b"/>
              <a:pathLst>
                <a:path w="162560" h="751839">
                  <a:moveTo>
                    <a:pt x="0" y="0"/>
                  </a:moveTo>
                  <a:lnTo>
                    <a:pt x="71120" y="0"/>
                  </a:lnTo>
                  <a:lnTo>
                    <a:pt x="98788" y="5593"/>
                  </a:lnTo>
                  <a:lnTo>
                    <a:pt x="121396" y="20843"/>
                  </a:lnTo>
                  <a:lnTo>
                    <a:pt x="136646" y="43451"/>
                  </a:lnTo>
                  <a:lnTo>
                    <a:pt x="142239" y="71120"/>
                  </a:lnTo>
                  <a:lnTo>
                    <a:pt x="142239" y="711200"/>
                  </a:lnTo>
                  <a:lnTo>
                    <a:pt x="162560" y="711200"/>
                  </a:lnTo>
                  <a:lnTo>
                    <a:pt x="121920" y="751840"/>
                  </a:lnTo>
                  <a:lnTo>
                    <a:pt x="81279" y="711200"/>
                  </a:lnTo>
                  <a:lnTo>
                    <a:pt x="101600" y="711200"/>
                  </a:lnTo>
                  <a:lnTo>
                    <a:pt x="101600" y="71120"/>
                  </a:lnTo>
                  <a:lnTo>
                    <a:pt x="99212" y="59231"/>
                  </a:lnTo>
                  <a:lnTo>
                    <a:pt x="92694" y="49545"/>
                  </a:lnTo>
                  <a:lnTo>
                    <a:pt x="83008" y="43027"/>
                  </a:lnTo>
                  <a:lnTo>
                    <a:pt x="71120" y="40640"/>
                  </a:lnTo>
                  <a:lnTo>
                    <a:pt x="0" y="40640"/>
                  </a:lnTo>
                  <a:lnTo>
                    <a:pt x="0" y="0"/>
                  </a:lnTo>
                  <a:close/>
                </a:path>
              </a:pathLst>
            </a:custGeom>
            <a:ln w="10160">
              <a:solidFill>
                <a:srgbClr val="0931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76880" y="3667759"/>
              <a:ext cx="1686560" cy="19405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37840" y="3840480"/>
              <a:ext cx="1585087" cy="16357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66439" y="4008119"/>
              <a:ext cx="1016000" cy="1270000"/>
            </a:xfrm>
            <a:custGeom>
              <a:avLst/>
              <a:gdLst/>
              <a:ahLst/>
              <a:cxnLst/>
              <a:rect l="l" t="t" r="r" b="b"/>
              <a:pathLst>
                <a:path w="1016000" h="1270000">
                  <a:moveTo>
                    <a:pt x="1016000" y="0"/>
                  </a:moveTo>
                  <a:lnTo>
                    <a:pt x="0" y="0"/>
                  </a:lnTo>
                  <a:lnTo>
                    <a:pt x="0" y="1269999"/>
                  </a:lnTo>
                  <a:lnTo>
                    <a:pt x="1016000" y="1269999"/>
                  </a:lnTo>
                  <a:lnTo>
                    <a:pt x="1016000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66439" y="4008119"/>
              <a:ext cx="1016000" cy="1270000"/>
            </a:xfrm>
            <a:custGeom>
              <a:avLst/>
              <a:gdLst/>
              <a:ahLst/>
              <a:cxnLst/>
              <a:rect l="l" t="t" r="r" b="b"/>
              <a:pathLst>
                <a:path w="1016000" h="1270000">
                  <a:moveTo>
                    <a:pt x="0" y="1269999"/>
                  </a:moveTo>
                  <a:lnTo>
                    <a:pt x="1016000" y="1269999"/>
                  </a:lnTo>
                  <a:lnTo>
                    <a:pt x="1016000" y="0"/>
                  </a:lnTo>
                  <a:lnTo>
                    <a:pt x="0" y="0"/>
                  </a:lnTo>
                  <a:lnTo>
                    <a:pt x="0" y="1269999"/>
                  </a:lnTo>
                  <a:close/>
                </a:path>
              </a:pathLst>
            </a:custGeom>
            <a:ln w="10160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438400" y="4200842"/>
            <a:ext cx="838199" cy="86177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100099"/>
              </a:lnSpc>
              <a:spcBef>
                <a:spcPts val="120"/>
              </a:spcBef>
            </a:pPr>
            <a:r>
              <a:rPr sz="1100" b="1" spc="10" dirty="0">
                <a:solidFill>
                  <a:srgbClr val="FFFFFF"/>
                </a:solidFill>
                <a:latin typeface="Carlito"/>
                <a:cs typeface="Carlito"/>
              </a:rPr>
              <a:t>Extension</a:t>
            </a:r>
            <a:r>
              <a:rPr sz="1100" b="1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25" dirty="0">
                <a:solidFill>
                  <a:srgbClr val="FFFFFF"/>
                </a:solidFill>
                <a:latin typeface="Carlito"/>
                <a:cs typeface="Carlito"/>
              </a:rPr>
              <a:t>of  </a:t>
            </a:r>
            <a:r>
              <a:rPr sz="1100" b="1" spc="-10" dirty="0">
                <a:solidFill>
                  <a:srgbClr val="FFFFFF"/>
                </a:solidFill>
                <a:latin typeface="Carlito"/>
                <a:cs typeface="Carlito"/>
              </a:rPr>
              <a:t>time </a:t>
            </a: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for  </a:t>
            </a:r>
            <a:r>
              <a:rPr sz="1100" b="1" spc="20" dirty="0">
                <a:solidFill>
                  <a:srgbClr val="FFFFFF"/>
                </a:solidFill>
                <a:latin typeface="Carlito"/>
                <a:cs typeface="Carlito"/>
              </a:rPr>
              <a:t>physical  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verification  </a:t>
            </a:r>
            <a:r>
              <a:rPr sz="1100" b="1" spc="-15" dirty="0">
                <a:solidFill>
                  <a:srgbClr val="FFFFFF"/>
                </a:solidFill>
                <a:latin typeface="Carlito"/>
                <a:cs typeface="Carlito"/>
              </a:rPr>
              <a:t>(MOV-</a:t>
            </a:r>
            <a:r>
              <a:rPr sz="1100" b="1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03)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295401" y="5191758"/>
            <a:ext cx="2118359" cy="1513841"/>
            <a:chOff x="1727200" y="5191759"/>
            <a:chExt cx="2824479" cy="1158328"/>
          </a:xfrm>
        </p:grpSpPr>
        <p:sp>
          <p:nvSpPr>
            <p:cNvPr id="33" name="object 33"/>
            <p:cNvSpPr/>
            <p:nvPr/>
          </p:nvSpPr>
          <p:spPr>
            <a:xfrm>
              <a:off x="1727200" y="5191759"/>
              <a:ext cx="2824479" cy="11480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23440" y="5232399"/>
              <a:ext cx="2011680" cy="11176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28800" y="5532118"/>
              <a:ext cx="2341879" cy="563881"/>
            </a:xfrm>
            <a:custGeom>
              <a:avLst/>
              <a:gdLst/>
              <a:ahLst/>
              <a:cxnLst/>
              <a:rect l="l" t="t" r="r" b="b"/>
              <a:pathLst>
                <a:path w="2153920" h="477520">
                  <a:moveTo>
                    <a:pt x="2034539" y="0"/>
                  </a:moveTo>
                  <a:lnTo>
                    <a:pt x="119379" y="0"/>
                  </a:lnTo>
                  <a:lnTo>
                    <a:pt x="0" y="477519"/>
                  </a:lnTo>
                  <a:lnTo>
                    <a:pt x="2153919" y="477519"/>
                  </a:lnTo>
                  <a:lnTo>
                    <a:pt x="2034539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016759" y="5532119"/>
              <a:ext cx="2153920" cy="477520"/>
            </a:xfrm>
            <a:custGeom>
              <a:avLst/>
              <a:gdLst/>
              <a:ahLst/>
              <a:cxnLst/>
              <a:rect l="l" t="t" r="r" b="b"/>
              <a:pathLst>
                <a:path w="2153920" h="477520">
                  <a:moveTo>
                    <a:pt x="0" y="477519"/>
                  </a:moveTo>
                  <a:lnTo>
                    <a:pt x="119379" y="0"/>
                  </a:lnTo>
                  <a:lnTo>
                    <a:pt x="2034539" y="0"/>
                  </a:lnTo>
                  <a:lnTo>
                    <a:pt x="2153919" y="477519"/>
                  </a:lnTo>
                  <a:lnTo>
                    <a:pt x="0" y="477519"/>
                  </a:lnTo>
                  <a:close/>
                </a:path>
              </a:pathLst>
            </a:custGeom>
            <a:ln w="1016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371600" y="5823387"/>
            <a:ext cx="1524000" cy="34881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5080" algn="r">
              <a:lnSpc>
                <a:spcPts val="1300"/>
              </a:lnSpc>
              <a:spcBef>
                <a:spcPts val="120"/>
              </a:spcBef>
            </a:pPr>
            <a:r>
              <a:rPr sz="1100" b="1" spc="10" dirty="0">
                <a:solidFill>
                  <a:srgbClr val="FFFFFF"/>
                </a:solidFill>
                <a:latin typeface="Carlito"/>
                <a:cs typeface="Carlito"/>
              </a:rPr>
              <a:t>Physical</a:t>
            </a:r>
            <a:r>
              <a:rPr sz="1100" b="1" spc="-1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Verification</a:t>
            </a:r>
            <a:endParaRPr sz="1100">
              <a:latin typeface="Carlito"/>
              <a:cs typeface="Carlito"/>
            </a:endParaRPr>
          </a:p>
          <a:p>
            <a:pPr marR="65405" algn="r">
              <a:lnSpc>
                <a:spcPts val="1300"/>
              </a:lnSpc>
            </a:pPr>
            <a:r>
              <a:rPr sz="1100" b="1" spc="20" dirty="0">
                <a:solidFill>
                  <a:srgbClr val="FFFFFF"/>
                </a:solidFill>
                <a:latin typeface="Carlito"/>
                <a:cs typeface="Carlito"/>
              </a:rPr>
              <a:t>Report </a:t>
            </a:r>
            <a:r>
              <a:rPr sz="1100" b="1" spc="-15" dirty="0">
                <a:solidFill>
                  <a:srgbClr val="FFFFFF"/>
                </a:solidFill>
                <a:latin typeface="Carlito"/>
                <a:cs typeface="Carlito"/>
              </a:rPr>
              <a:t>(MOV-</a:t>
            </a:r>
            <a:r>
              <a:rPr sz="1100" b="1" spc="-1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04)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826895" y="228600"/>
            <a:ext cx="3750945" cy="3124200"/>
            <a:chOff x="2435860" y="528319"/>
            <a:chExt cx="5001260" cy="1991995"/>
          </a:xfrm>
        </p:grpSpPr>
        <p:sp>
          <p:nvSpPr>
            <p:cNvPr id="39" name="object 39"/>
            <p:cNvSpPr/>
            <p:nvPr/>
          </p:nvSpPr>
          <p:spPr>
            <a:xfrm>
              <a:off x="2435860" y="1224279"/>
              <a:ext cx="97790" cy="1296035"/>
            </a:xfrm>
            <a:custGeom>
              <a:avLst/>
              <a:gdLst/>
              <a:ahLst/>
              <a:cxnLst/>
              <a:rect l="l" t="t" r="r" b="b"/>
              <a:pathLst>
                <a:path w="97789" h="1296035">
                  <a:moveTo>
                    <a:pt x="76200" y="326898"/>
                  </a:moveTo>
                  <a:lnTo>
                    <a:pt x="44450" y="326898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326898"/>
                  </a:lnTo>
                  <a:lnTo>
                    <a:pt x="0" y="326898"/>
                  </a:lnTo>
                  <a:lnTo>
                    <a:pt x="38100" y="403098"/>
                  </a:lnTo>
                  <a:lnTo>
                    <a:pt x="69850" y="339598"/>
                  </a:lnTo>
                  <a:lnTo>
                    <a:pt x="76200" y="326898"/>
                  </a:lnTo>
                  <a:close/>
                </a:path>
                <a:path w="97789" h="1296035">
                  <a:moveTo>
                    <a:pt x="97663" y="1220470"/>
                  </a:moveTo>
                  <a:lnTo>
                    <a:pt x="65976" y="1219949"/>
                  </a:lnTo>
                  <a:lnTo>
                    <a:pt x="71755" y="853567"/>
                  </a:lnTo>
                  <a:lnTo>
                    <a:pt x="59055" y="853313"/>
                  </a:lnTo>
                  <a:lnTo>
                    <a:pt x="53276" y="1219733"/>
                  </a:lnTo>
                  <a:lnTo>
                    <a:pt x="21590" y="1219200"/>
                  </a:lnTo>
                  <a:lnTo>
                    <a:pt x="58420" y="1296035"/>
                  </a:lnTo>
                  <a:lnTo>
                    <a:pt x="91325" y="1232662"/>
                  </a:lnTo>
                  <a:lnTo>
                    <a:pt x="97663" y="1220470"/>
                  </a:lnTo>
                  <a:close/>
                </a:path>
              </a:pathLst>
            </a:custGeom>
            <a:solidFill>
              <a:srgbClr val="09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30800" y="528319"/>
              <a:ext cx="2306320" cy="1026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13680" y="548665"/>
              <a:ext cx="1930400" cy="103642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79720" y="828039"/>
              <a:ext cx="1717039" cy="436880"/>
            </a:xfrm>
            <a:custGeom>
              <a:avLst/>
              <a:gdLst/>
              <a:ahLst/>
              <a:cxnLst/>
              <a:rect l="l" t="t" r="r" b="b"/>
              <a:pathLst>
                <a:path w="1717040" h="436880">
                  <a:moveTo>
                    <a:pt x="1607820" y="0"/>
                  </a:moveTo>
                  <a:lnTo>
                    <a:pt x="109219" y="0"/>
                  </a:lnTo>
                  <a:lnTo>
                    <a:pt x="0" y="436880"/>
                  </a:lnTo>
                  <a:lnTo>
                    <a:pt x="1717039" y="436880"/>
                  </a:lnTo>
                  <a:lnTo>
                    <a:pt x="1607820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79720" y="828039"/>
              <a:ext cx="1717039" cy="436880"/>
            </a:xfrm>
            <a:custGeom>
              <a:avLst/>
              <a:gdLst/>
              <a:ahLst/>
              <a:cxnLst/>
              <a:rect l="l" t="t" r="r" b="b"/>
              <a:pathLst>
                <a:path w="1717040" h="436880">
                  <a:moveTo>
                    <a:pt x="0" y="436880"/>
                  </a:moveTo>
                  <a:lnTo>
                    <a:pt x="109219" y="0"/>
                  </a:lnTo>
                  <a:lnTo>
                    <a:pt x="1607820" y="0"/>
                  </a:lnTo>
                  <a:lnTo>
                    <a:pt x="1717039" y="436880"/>
                  </a:lnTo>
                  <a:lnTo>
                    <a:pt x="0" y="436880"/>
                  </a:lnTo>
                  <a:close/>
                </a:path>
              </a:pathLst>
            </a:custGeom>
            <a:ln w="1016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038600" y="685800"/>
            <a:ext cx="1219200" cy="51552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5080" algn="ctr">
              <a:lnSpc>
                <a:spcPts val="1300"/>
              </a:lnSpc>
              <a:spcBef>
                <a:spcPts val="120"/>
              </a:spcBef>
            </a:pPr>
            <a:r>
              <a:rPr sz="1100" b="1" spc="10" dirty="0">
                <a:solidFill>
                  <a:srgbClr val="FFFFFF"/>
                </a:solidFill>
                <a:latin typeface="Carlito"/>
                <a:cs typeface="Carlito"/>
              </a:rPr>
              <a:t>Physical</a:t>
            </a:r>
            <a:r>
              <a:rPr sz="1100" b="1" spc="-2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Verification</a:t>
            </a:r>
            <a:endParaRPr sz="1100">
              <a:latin typeface="Carlito"/>
              <a:cs typeface="Carlito"/>
            </a:endParaRPr>
          </a:p>
          <a:p>
            <a:pPr marR="65405" algn="r">
              <a:lnSpc>
                <a:spcPts val="1300"/>
              </a:lnSpc>
            </a:pPr>
            <a:r>
              <a:rPr sz="1100" b="1" spc="20" dirty="0">
                <a:solidFill>
                  <a:srgbClr val="FFFFFF"/>
                </a:solidFill>
                <a:latin typeface="Carlito"/>
                <a:cs typeface="Carlito"/>
              </a:rPr>
              <a:t>Report</a:t>
            </a:r>
            <a:r>
              <a:rPr sz="1100" b="1" spc="-1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Carlito"/>
                <a:cs typeface="Carlito"/>
              </a:rPr>
              <a:t>(MOV- 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04)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325904" y="1496632"/>
            <a:ext cx="561023" cy="60144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900" b="1" spc="5" dirty="0">
                <a:solidFill>
                  <a:srgbClr val="FF0000"/>
                </a:solidFill>
                <a:latin typeface="Carlito"/>
                <a:cs typeface="Carlito"/>
              </a:rPr>
              <a:t>No</a:t>
            </a:r>
            <a:r>
              <a:rPr sz="900" b="1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b="1" spc="15" dirty="0">
                <a:solidFill>
                  <a:srgbClr val="FF0000"/>
                </a:solidFill>
                <a:latin typeface="Carlito"/>
                <a:cs typeface="Carlito"/>
              </a:rPr>
              <a:t>discrepancy</a:t>
            </a:r>
            <a:endParaRPr sz="9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900" b="1" spc="5" dirty="0">
                <a:solidFill>
                  <a:srgbClr val="FF0000"/>
                </a:solidFill>
                <a:latin typeface="Carlito"/>
                <a:cs typeface="Carlito"/>
              </a:rPr>
              <a:t>found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499610" y="1066801"/>
            <a:ext cx="2769870" cy="1473199"/>
            <a:chOff x="5999480" y="1066800"/>
            <a:chExt cx="3693160" cy="1473199"/>
          </a:xfrm>
        </p:grpSpPr>
        <p:sp>
          <p:nvSpPr>
            <p:cNvPr id="47" name="object 47"/>
            <p:cNvSpPr/>
            <p:nvPr/>
          </p:nvSpPr>
          <p:spPr>
            <a:xfrm>
              <a:off x="5999480" y="1579880"/>
              <a:ext cx="477520" cy="467359"/>
            </a:xfrm>
            <a:custGeom>
              <a:avLst/>
              <a:gdLst/>
              <a:ahLst/>
              <a:cxnLst/>
              <a:rect l="l" t="t" r="r" b="b"/>
              <a:pathLst>
                <a:path w="477520" h="467360">
                  <a:moveTo>
                    <a:pt x="238760" y="0"/>
                  </a:moveTo>
                  <a:lnTo>
                    <a:pt x="0" y="233680"/>
                  </a:lnTo>
                  <a:lnTo>
                    <a:pt x="238760" y="467360"/>
                  </a:lnTo>
                  <a:lnTo>
                    <a:pt x="477520" y="233680"/>
                  </a:lnTo>
                  <a:lnTo>
                    <a:pt x="23876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999480" y="1579880"/>
              <a:ext cx="477520" cy="467359"/>
            </a:xfrm>
            <a:custGeom>
              <a:avLst/>
              <a:gdLst/>
              <a:ahLst/>
              <a:cxnLst/>
              <a:rect l="l" t="t" r="r" b="b"/>
              <a:pathLst>
                <a:path w="477520" h="467360">
                  <a:moveTo>
                    <a:pt x="0" y="233680"/>
                  </a:moveTo>
                  <a:lnTo>
                    <a:pt x="238760" y="0"/>
                  </a:lnTo>
                  <a:lnTo>
                    <a:pt x="477520" y="233680"/>
                  </a:lnTo>
                  <a:lnTo>
                    <a:pt x="238760" y="467360"/>
                  </a:lnTo>
                  <a:lnTo>
                    <a:pt x="0" y="233680"/>
                  </a:lnTo>
                  <a:close/>
                </a:path>
              </a:pathLst>
            </a:custGeom>
            <a:ln w="1016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77000" y="1765808"/>
              <a:ext cx="1809750" cy="76200"/>
            </a:xfrm>
            <a:custGeom>
              <a:avLst/>
              <a:gdLst/>
              <a:ahLst/>
              <a:cxnLst/>
              <a:rect l="l" t="t" r="r" b="b"/>
              <a:pathLst>
                <a:path w="1809750" h="76200">
                  <a:moveTo>
                    <a:pt x="1797483" y="31622"/>
                  </a:moveTo>
                  <a:lnTo>
                    <a:pt x="1746123" y="31622"/>
                  </a:lnTo>
                  <a:lnTo>
                    <a:pt x="1746123" y="44322"/>
                  </a:lnTo>
                  <a:lnTo>
                    <a:pt x="1733465" y="44401"/>
                  </a:lnTo>
                  <a:lnTo>
                    <a:pt x="1733677" y="76200"/>
                  </a:lnTo>
                  <a:lnTo>
                    <a:pt x="1809623" y="37591"/>
                  </a:lnTo>
                  <a:lnTo>
                    <a:pt x="1797483" y="31622"/>
                  </a:lnTo>
                  <a:close/>
                </a:path>
                <a:path w="1809750" h="76200">
                  <a:moveTo>
                    <a:pt x="1733380" y="31701"/>
                  </a:moveTo>
                  <a:lnTo>
                    <a:pt x="0" y="42417"/>
                  </a:lnTo>
                  <a:lnTo>
                    <a:pt x="0" y="55117"/>
                  </a:lnTo>
                  <a:lnTo>
                    <a:pt x="1733465" y="44401"/>
                  </a:lnTo>
                  <a:lnTo>
                    <a:pt x="1733380" y="31701"/>
                  </a:lnTo>
                  <a:close/>
                </a:path>
                <a:path w="1809750" h="76200">
                  <a:moveTo>
                    <a:pt x="1746123" y="31622"/>
                  </a:moveTo>
                  <a:lnTo>
                    <a:pt x="1733380" y="31701"/>
                  </a:lnTo>
                  <a:lnTo>
                    <a:pt x="1733465" y="44401"/>
                  </a:lnTo>
                  <a:lnTo>
                    <a:pt x="1746123" y="44322"/>
                  </a:lnTo>
                  <a:lnTo>
                    <a:pt x="1746123" y="31622"/>
                  </a:lnTo>
                  <a:close/>
                </a:path>
                <a:path w="1809750" h="76200">
                  <a:moveTo>
                    <a:pt x="1733169" y="0"/>
                  </a:moveTo>
                  <a:lnTo>
                    <a:pt x="1733380" y="31701"/>
                  </a:lnTo>
                  <a:lnTo>
                    <a:pt x="1797483" y="31622"/>
                  </a:lnTo>
                  <a:lnTo>
                    <a:pt x="1733169" y="0"/>
                  </a:lnTo>
                  <a:close/>
                </a:path>
              </a:pathLst>
            </a:custGeom>
            <a:solidFill>
              <a:srgbClr val="09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95920" y="1066800"/>
              <a:ext cx="1696720" cy="146316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199120" y="1087120"/>
              <a:ext cx="1310640" cy="145287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305800" y="1417320"/>
              <a:ext cx="1026160" cy="792480"/>
            </a:xfrm>
            <a:custGeom>
              <a:avLst/>
              <a:gdLst/>
              <a:ahLst/>
              <a:cxnLst/>
              <a:rect l="l" t="t" r="r" b="b"/>
              <a:pathLst>
                <a:path w="1026159" h="792480">
                  <a:moveTo>
                    <a:pt x="513079" y="0"/>
                  </a:moveTo>
                  <a:lnTo>
                    <a:pt x="460625" y="2045"/>
                  </a:lnTo>
                  <a:lnTo>
                    <a:pt x="409684" y="8050"/>
                  </a:lnTo>
                  <a:lnTo>
                    <a:pt x="360516" y="17815"/>
                  </a:lnTo>
                  <a:lnTo>
                    <a:pt x="313378" y="31140"/>
                  </a:lnTo>
                  <a:lnTo>
                    <a:pt x="268528" y="47827"/>
                  </a:lnTo>
                  <a:lnTo>
                    <a:pt x="226224" y="67675"/>
                  </a:lnTo>
                  <a:lnTo>
                    <a:pt x="186725" y="90487"/>
                  </a:lnTo>
                  <a:lnTo>
                    <a:pt x="150288" y="116062"/>
                  </a:lnTo>
                  <a:lnTo>
                    <a:pt x="117171" y="144201"/>
                  </a:lnTo>
                  <a:lnTo>
                    <a:pt x="87633" y="174705"/>
                  </a:lnTo>
                  <a:lnTo>
                    <a:pt x="61931" y="207375"/>
                  </a:lnTo>
                  <a:lnTo>
                    <a:pt x="40324" y="242012"/>
                  </a:lnTo>
                  <a:lnTo>
                    <a:pt x="23069" y="278416"/>
                  </a:lnTo>
                  <a:lnTo>
                    <a:pt x="10425" y="316388"/>
                  </a:lnTo>
                  <a:lnTo>
                    <a:pt x="2649" y="355729"/>
                  </a:lnTo>
                  <a:lnTo>
                    <a:pt x="0" y="396239"/>
                  </a:lnTo>
                  <a:lnTo>
                    <a:pt x="2649" y="436750"/>
                  </a:lnTo>
                  <a:lnTo>
                    <a:pt x="10425" y="476091"/>
                  </a:lnTo>
                  <a:lnTo>
                    <a:pt x="23069" y="514063"/>
                  </a:lnTo>
                  <a:lnTo>
                    <a:pt x="40324" y="550467"/>
                  </a:lnTo>
                  <a:lnTo>
                    <a:pt x="61931" y="585104"/>
                  </a:lnTo>
                  <a:lnTo>
                    <a:pt x="87633" y="617774"/>
                  </a:lnTo>
                  <a:lnTo>
                    <a:pt x="117171" y="648278"/>
                  </a:lnTo>
                  <a:lnTo>
                    <a:pt x="150288" y="676417"/>
                  </a:lnTo>
                  <a:lnTo>
                    <a:pt x="186725" y="701992"/>
                  </a:lnTo>
                  <a:lnTo>
                    <a:pt x="226224" y="724804"/>
                  </a:lnTo>
                  <a:lnTo>
                    <a:pt x="268528" y="744652"/>
                  </a:lnTo>
                  <a:lnTo>
                    <a:pt x="313378" y="761339"/>
                  </a:lnTo>
                  <a:lnTo>
                    <a:pt x="360516" y="774664"/>
                  </a:lnTo>
                  <a:lnTo>
                    <a:pt x="409684" y="784429"/>
                  </a:lnTo>
                  <a:lnTo>
                    <a:pt x="460625" y="790434"/>
                  </a:lnTo>
                  <a:lnTo>
                    <a:pt x="513079" y="792479"/>
                  </a:lnTo>
                  <a:lnTo>
                    <a:pt x="565534" y="790434"/>
                  </a:lnTo>
                  <a:lnTo>
                    <a:pt x="616475" y="784429"/>
                  </a:lnTo>
                  <a:lnTo>
                    <a:pt x="665643" y="774664"/>
                  </a:lnTo>
                  <a:lnTo>
                    <a:pt x="712781" y="761339"/>
                  </a:lnTo>
                  <a:lnTo>
                    <a:pt x="757631" y="744652"/>
                  </a:lnTo>
                  <a:lnTo>
                    <a:pt x="799935" y="724804"/>
                  </a:lnTo>
                  <a:lnTo>
                    <a:pt x="839434" y="701992"/>
                  </a:lnTo>
                  <a:lnTo>
                    <a:pt x="875871" y="676417"/>
                  </a:lnTo>
                  <a:lnTo>
                    <a:pt x="908988" y="648278"/>
                  </a:lnTo>
                  <a:lnTo>
                    <a:pt x="938526" y="617774"/>
                  </a:lnTo>
                  <a:lnTo>
                    <a:pt x="964228" y="585104"/>
                  </a:lnTo>
                  <a:lnTo>
                    <a:pt x="985835" y="550467"/>
                  </a:lnTo>
                  <a:lnTo>
                    <a:pt x="1003090" y="514063"/>
                  </a:lnTo>
                  <a:lnTo>
                    <a:pt x="1015734" y="476091"/>
                  </a:lnTo>
                  <a:lnTo>
                    <a:pt x="1023510" y="436750"/>
                  </a:lnTo>
                  <a:lnTo>
                    <a:pt x="1026160" y="396239"/>
                  </a:lnTo>
                  <a:lnTo>
                    <a:pt x="1023510" y="355729"/>
                  </a:lnTo>
                  <a:lnTo>
                    <a:pt x="1015734" y="316388"/>
                  </a:lnTo>
                  <a:lnTo>
                    <a:pt x="1003090" y="278416"/>
                  </a:lnTo>
                  <a:lnTo>
                    <a:pt x="985835" y="242012"/>
                  </a:lnTo>
                  <a:lnTo>
                    <a:pt x="964228" y="207375"/>
                  </a:lnTo>
                  <a:lnTo>
                    <a:pt x="938526" y="174705"/>
                  </a:lnTo>
                  <a:lnTo>
                    <a:pt x="908988" y="144201"/>
                  </a:lnTo>
                  <a:lnTo>
                    <a:pt x="875871" y="116062"/>
                  </a:lnTo>
                  <a:lnTo>
                    <a:pt x="839434" y="90487"/>
                  </a:lnTo>
                  <a:lnTo>
                    <a:pt x="799935" y="67675"/>
                  </a:lnTo>
                  <a:lnTo>
                    <a:pt x="757631" y="47827"/>
                  </a:lnTo>
                  <a:lnTo>
                    <a:pt x="712781" y="31140"/>
                  </a:lnTo>
                  <a:lnTo>
                    <a:pt x="665643" y="17815"/>
                  </a:lnTo>
                  <a:lnTo>
                    <a:pt x="616475" y="8050"/>
                  </a:lnTo>
                  <a:lnTo>
                    <a:pt x="565534" y="2045"/>
                  </a:lnTo>
                  <a:lnTo>
                    <a:pt x="513079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285479" y="1407159"/>
              <a:ext cx="1026160" cy="792480"/>
            </a:xfrm>
            <a:custGeom>
              <a:avLst/>
              <a:gdLst/>
              <a:ahLst/>
              <a:cxnLst/>
              <a:rect l="l" t="t" r="r" b="b"/>
              <a:pathLst>
                <a:path w="1026159" h="792480">
                  <a:moveTo>
                    <a:pt x="0" y="396239"/>
                  </a:moveTo>
                  <a:lnTo>
                    <a:pt x="2649" y="355729"/>
                  </a:lnTo>
                  <a:lnTo>
                    <a:pt x="10425" y="316388"/>
                  </a:lnTo>
                  <a:lnTo>
                    <a:pt x="23069" y="278416"/>
                  </a:lnTo>
                  <a:lnTo>
                    <a:pt x="40324" y="242012"/>
                  </a:lnTo>
                  <a:lnTo>
                    <a:pt x="61931" y="207375"/>
                  </a:lnTo>
                  <a:lnTo>
                    <a:pt x="87633" y="174705"/>
                  </a:lnTo>
                  <a:lnTo>
                    <a:pt x="117171" y="144201"/>
                  </a:lnTo>
                  <a:lnTo>
                    <a:pt x="150288" y="116062"/>
                  </a:lnTo>
                  <a:lnTo>
                    <a:pt x="186725" y="90487"/>
                  </a:lnTo>
                  <a:lnTo>
                    <a:pt x="226224" y="67675"/>
                  </a:lnTo>
                  <a:lnTo>
                    <a:pt x="268528" y="47827"/>
                  </a:lnTo>
                  <a:lnTo>
                    <a:pt x="313378" y="31140"/>
                  </a:lnTo>
                  <a:lnTo>
                    <a:pt x="360516" y="17815"/>
                  </a:lnTo>
                  <a:lnTo>
                    <a:pt x="409684" y="8050"/>
                  </a:lnTo>
                  <a:lnTo>
                    <a:pt x="460625" y="2045"/>
                  </a:lnTo>
                  <a:lnTo>
                    <a:pt x="513079" y="0"/>
                  </a:lnTo>
                  <a:lnTo>
                    <a:pt x="565534" y="2045"/>
                  </a:lnTo>
                  <a:lnTo>
                    <a:pt x="616475" y="8050"/>
                  </a:lnTo>
                  <a:lnTo>
                    <a:pt x="665643" y="17815"/>
                  </a:lnTo>
                  <a:lnTo>
                    <a:pt x="712781" y="31140"/>
                  </a:lnTo>
                  <a:lnTo>
                    <a:pt x="757631" y="47827"/>
                  </a:lnTo>
                  <a:lnTo>
                    <a:pt x="799935" y="67675"/>
                  </a:lnTo>
                  <a:lnTo>
                    <a:pt x="839434" y="90487"/>
                  </a:lnTo>
                  <a:lnTo>
                    <a:pt x="875871" y="116062"/>
                  </a:lnTo>
                  <a:lnTo>
                    <a:pt x="908988" y="144201"/>
                  </a:lnTo>
                  <a:lnTo>
                    <a:pt x="938526" y="174705"/>
                  </a:lnTo>
                  <a:lnTo>
                    <a:pt x="964228" y="207375"/>
                  </a:lnTo>
                  <a:lnTo>
                    <a:pt x="985835" y="242012"/>
                  </a:lnTo>
                  <a:lnTo>
                    <a:pt x="1003090" y="278416"/>
                  </a:lnTo>
                  <a:lnTo>
                    <a:pt x="1015734" y="316388"/>
                  </a:lnTo>
                  <a:lnTo>
                    <a:pt x="1023510" y="355729"/>
                  </a:lnTo>
                  <a:lnTo>
                    <a:pt x="1026160" y="396239"/>
                  </a:lnTo>
                  <a:lnTo>
                    <a:pt x="1023510" y="436750"/>
                  </a:lnTo>
                  <a:lnTo>
                    <a:pt x="1015734" y="476091"/>
                  </a:lnTo>
                  <a:lnTo>
                    <a:pt x="1003090" y="514063"/>
                  </a:lnTo>
                  <a:lnTo>
                    <a:pt x="985835" y="550467"/>
                  </a:lnTo>
                  <a:lnTo>
                    <a:pt x="964228" y="585104"/>
                  </a:lnTo>
                  <a:lnTo>
                    <a:pt x="938526" y="617774"/>
                  </a:lnTo>
                  <a:lnTo>
                    <a:pt x="908988" y="648278"/>
                  </a:lnTo>
                  <a:lnTo>
                    <a:pt x="875871" y="676417"/>
                  </a:lnTo>
                  <a:lnTo>
                    <a:pt x="839434" y="701992"/>
                  </a:lnTo>
                  <a:lnTo>
                    <a:pt x="799935" y="724804"/>
                  </a:lnTo>
                  <a:lnTo>
                    <a:pt x="757631" y="744652"/>
                  </a:lnTo>
                  <a:lnTo>
                    <a:pt x="712781" y="761339"/>
                  </a:lnTo>
                  <a:lnTo>
                    <a:pt x="665643" y="774664"/>
                  </a:lnTo>
                  <a:lnTo>
                    <a:pt x="616475" y="784429"/>
                  </a:lnTo>
                  <a:lnTo>
                    <a:pt x="565534" y="790434"/>
                  </a:lnTo>
                  <a:lnTo>
                    <a:pt x="513079" y="792479"/>
                  </a:lnTo>
                  <a:lnTo>
                    <a:pt x="460625" y="790434"/>
                  </a:lnTo>
                  <a:lnTo>
                    <a:pt x="409684" y="784429"/>
                  </a:lnTo>
                  <a:lnTo>
                    <a:pt x="360516" y="774664"/>
                  </a:lnTo>
                  <a:lnTo>
                    <a:pt x="313378" y="761339"/>
                  </a:lnTo>
                  <a:lnTo>
                    <a:pt x="268528" y="744652"/>
                  </a:lnTo>
                  <a:lnTo>
                    <a:pt x="226224" y="724804"/>
                  </a:lnTo>
                  <a:lnTo>
                    <a:pt x="186725" y="701992"/>
                  </a:lnTo>
                  <a:lnTo>
                    <a:pt x="150288" y="676417"/>
                  </a:lnTo>
                  <a:lnTo>
                    <a:pt x="117171" y="648278"/>
                  </a:lnTo>
                  <a:lnTo>
                    <a:pt x="87633" y="617774"/>
                  </a:lnTo>
                  <a:lnTo>
                    <a:pt x="61931" y="585104"/>
                  </a:lnTo>
                  <a:lnTo>
                    <a:pt x="40324" y="550467"/>
                  </a:lnTo>
                  <a:lnTo>
                    <a:pt x="23069" y="514063"/>
                  </a:lnTo>
                  <a:lnTo>
                    <a:pt x="10425" y="476091"/>
                  </a:lnTo>
                  <a:lnTo>
                    <a:pt x="2649" y="436750"/>
                  </a:lnTo>
                  <a:lnTo>
                    <a:pt x="0" y="396239"/>
                  </a:lnTo>
                  <a:close/>
                </a:path>
              </a:pathLst>
            </a:custGeom>
            <a:ln w="10160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286500" y="1441451"/>
            <a:ext cx="685800" cy="68711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ct val="99100"/>
              </a:lnSpc>
              <a:spcBef>
                <a:spcPts val="130"/>
              </a:spcBef>
            </a:pPr>
            <a:r>
              <a:rPr sz="1100" b="1" spc="2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100" b="1" spc="-40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100" b="1" spc="1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100" b="1" spc="3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e  Order  </a:t>
            </a:r>
            <a:r>
              <a:rPr sz="1100" b="1" spc="-15" dirty="0">
                <a:solidFill>
                  <a:srgbClr val="FFFFFF"/>
                </a:solidFill>
                <a:latin typeface="Carlito"/>
                <a:cs typeface="Carlito"/>
              </a:rPr>
              <a:t>(MOV-  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05)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661534" y="1295401"/>
            <a:ext cx="57150" cy="278765"/>
          </a:xfrm>
          <a:custGeom>
            <a:avLst/>
            <a:gdLst/>
            <a:ahLst/>
            <a:cxnLst/>
            <a:rect l="l" t="t" r="r" b="b"/>
            <a:pathLst>
              <a:path w="76200" h="278765">
                <a:moveTo>
                  <a:pt x="31750" y="202564"/>
                </a:moveTo>
                <a:lnTo>
                  <a:pt x="0" y="202564"/>
                </a:lnTo>
                <a:lnTo>
                  <a:pt x="38100" y="278764"/>
                </a:lnTo>
                <a:lnTo>
                  <a:pt x="69850" y="215264"/>
                </a:lnTo>
                <a:lnTo>
                  <a:pt x="31750" y="215264"/>
                </a:lnTo>
                <a:lnTo>
                  <a:pt x="31750" y="202564"/>
                </a:lnTo>
                <a:close/>
              </a:path>
              <a:path w="76200" h="278765">
                <a:moveTo>
                  <a:pt x="44450" y="0"/>
                </a:moveTo>
                <a:lnTo>
                  <a:pt x="31750" y="0"/>
                </a:lnTo>
                <a:lnTo>
                  <a:pt x="31750" y="215264"/>
                </a:lnTo>
                <a:lnTo>
                  <a:pt x="44450" y="215264"/>
                </a:lnTo>
                <a:lnTo>
                  <a:pt x="44450" y="0"/>
                </a:lnTo>
                <a:close/>
              </a:path>
              <a:path w="76200" h="278765">
                <a:moveTo>
                  <a:pt x="76200" y="202564"/>
                </a:moveTo>
                <a:lnTo>
                  <a:pt x="44450" y="202564"/>
                </a:lnTo>
                <a:lnTo>
                  <a:pt x="44450" y="215264"/>
                </a:lnTo>
                <a:lnTo>
                  <a:pt x="69850" y="215264"/>
                </a:lnTo>
                <a:lnTo>
                  <a:pt x="76200" y="202564"/>
                </a:lnTo>
                <a:close/>
              </a:path>
            </a:pathLst>
          </a:custGeom>
          <a:solidFill>
            <a:srgbClr val="093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864293" y="2065972"/>
            <a:ext cx="672941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b="1" spc="15" dirty="0">
                <a:solidFill>
                  <a:srgbClr val="FF0000"/>
                </a:solidFill>
                <a:latin typeface="Carlito"/>
                <a:cs typeface="Carlito"/>
              </a:rPr>
              <a:t>Discrepancy</a:t>
            </a:r>
            <a:r>
              <a:rPr sz="850" b="1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850" b="1" spc="10" dirty="0">
                <a:solidFill>
                  <a:srgbClr val="FF0000"/>
                </a:solidFill>
                <a:latin typeface="Carlito"/>
                <a:cs typeface="Carlito"/>
              </a:rPr>
              <a:t>found</a:t>
            </a:r>
            <a:endParaRPr sz="850">
              <a:latin typeface="Carlito"/>
              <a:cs typeface="Carlito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878455" y="2021840"/>
            <a:ext cx="2828925" cy="3535045"/>
            <a:chOff x="3837940" y="2021839"/>
            <a:chExt cx="3771900" cy="3535045"/>
          </a:xfrm>
        </p:grpSpPr>
        <p:sp>
          <p:nvSpPr>
            <p:cNvPr id="58" name="object 58"/>
            <p:cNvSpPr/>
            <p:nvPr/>
          </p:nvSpPr>
          <p:spPr>
            <a:xfrm>
              <a:off x="3837940" y="2067432"/>
              <a:ext cx="2435225" cy="3489960"/>
            </a:xfrm>
            <a:custGeom>
              <a:avLst/>
              <a:gdLst/>
              <a:ahLst/>
              <a:cxnLst/>
              <a:rect l="l" t="t" r="r" b="b"/>
              <a:pathLst>
                <a:path w="2435225" h="3489960">
                  <a:moveTo>
                    <a:pt x="76200" y="3413252"/>
                  </a:moveTo>
                  <a:lnTo>
                    <a:pt x="44450" y="3413252"/>
                  </a:lnTo>
                  <a:lnTo>
                    <a:pt x="44450" y="3210687"/>
                  </a:lnTo>
                  <a:lnTo>
                    <a:pt x="31750" y="3210687"/>
                  </a:lnTo>
                  <a:lnTo>
                    <a:pt x="31750" y="3413252"/>
                  </a:lnTo>
                  <a:lnTo>
                    <a:pt x="0" y="3413252"/>
                  </a:lnTo>
                  <a:lnTo>
                    <a:pt x="38100" y="3489452"/>
                  </a:lnTo>
                  <a:lnTo>
                    <a:pt x="69850" y="3425952"/>
                  </a:lnTo>
                  <a:lnTo>
                    <a:pt x="76200" y="3413252"/>
                  </a:lnTo>
                  <a:close/>
                </a:path>
                <a:path w="2435225" h="3489960">
                  <a:moveTo>
                    <a:pt x="2434971" y="227076"/>
                  </a:moveTo>
                  <a:lnTo>
                    <a:pt x="2403246" y="226339"/>
                  </a:lnTo>
                  <a:lnTo>
                    <a:pt x="2408301" y="254"/>
                  </a:lnTo>
                  <a:lnTo>
                    <a:pt x="2395601" y="0"/>
                  </a:lnTo>
                  <a:lnTo>
                    <a:pt x="2390546" y="226047"/>
                  </a:lnTo>
                  <a:lnTo>
                    <a:pt x="2358771" y="225298"/>
                  </a:lnTo>
                  <a:lnTo>
                    <a:pt x="2395220" y="302387"/>
                  </a:lnTo>
                  <a:lnTo>
                    <a:pt x="2428659" y="239014"/>
                  </a:lnTo>
                  <a:lnTo>
                    <a:pt x="2434971" y="227076"/>
                  </a:lnTo>
                  <a:close/>
                </a:path>
              </a:pathLst>
            </a:custGeom>
            <a:solidFill>
              <a:srgbClr val="09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643120" y="2021839"/>
              <a:ext cx="2966720" cy="17678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876800" y="2021839"/>
              <a:ext cx="2499359" cy="179831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32680" y="2362199"/>
              <a:ext cx="2296160" cy="1097280"/>
            </a:xfrm>
            <a:custGeom>
              <a:avLst/>
              <a:gdLst/>
              <a:ahLst/>
              <a:cxnLst/>
              <a:rect l="l" t="t" r="r" b="b"/>
              <a:pathLst>
                <a:path w="2296159" h="1097279">
                  <a:moveTo>
                    <a:pt x="2113279" y="0"/>
                  </a:moveTo>
                  <a:lnTo>
                    <a:pt x="182880" y="0"/>
                  </a:ln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79"/>
                  </a:lnTo>
                  <a:lnTo>
                    <a:pt x="0" y="914400"/>
                  </a:lnTo>
                  <a:lnTo>
                    <a:pt x="6535" y="963003"/>
                  </a:lnTo>
                  <a:lnTo>
                    <a:pt x="24976" y="1006686"/>
                  </a:lnTo>
                  <a:lnTo>
                    <a:pt x="53578" y="1043701"/>
                  </a:lnTo>
                  <a:lnTo>
                    <a:pt x="90593" y="1072303"/>
                  </a:lnTo>
                  <a:lnTo>
                    <a:pt x="134276" y="1090744"/>
                  </a:lnTo>
                  <a:lnTo>
                    <a:pt x="182880" y="1097279"/>
                  </a:lnTo>
                  <a:lnTo>
                    <a:pt x="2113279" y="1097279"/>
                  </a:lnTo>
                  <a:lnTo>
                    <a:pt x="2161883" y="1090744"/>
                  </a:lnTo>
                  <a:lnTo>
                    <a:pt x="2205566" y="1072303"/>
                  </a:lnTo>
                  <a:lnTo>
                    <a:pt x="2242581" y="1043701"/>
                  </a:lnTo>
                  <a:lnTo>
                    <a:pt x="2271183" y="1006686"/>
                  </a:lnTo>
                  <a:lnTo>
                    <a:pt x="2289624" y="963003"/>
                  </a:lnTo>
                  <a:lnTo>
                    <a:pt x="2296160" y="914400"/>
                  </a:lnTo>
                  <a:lnTo>
                    <a:pt x="2296160" y="182879"/>
                  </a:lnTo>
                  <a:lnTo>
                    <a:pt x="2289624" y="134276"/>
                  </a:lnTo>
                  <a:lnTo>
                    <a:pt x="2271183" y="90593"/>
                  </a:lnTo>
                  <a:lnTo>
                    <a:pt x="2242581" y="53578"/>
                  </a:lnTo>
                  <a:lnTo>
                    <a:pt x="2205566" y="24976"/>
                  </a:lnTo>
                  <a:lnTo>
                    <a:pt x="2161883" y="6535"/>
                  </a:lnTo>
                  <a:lnTo>
                    <a:pt x="2113279" y="0"/>
                  </a:lnTo>
                  <a:close/>
                </a:path>
              </a:pathLst>
            </a:custGeom>
            <a:solidFill>
              <a:srgbClr val="09316B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4932680" y="2362199"/>
              <a:ext cx="2296160" cy="1097280"/>
            </a:xfrm>
            <a:custGeom>
              <a:avLst/>
              <a:gdLst/>
              <a:ahLst/>
              <a:cxnLst/>
              <a:rect l="l" t="t" r="r" b="b"/>
              <a:pathLst>
                <a:path w="2296159" h="1097279">
                  <a:moveTo>
                    <a:pt x="0" y="182879"/>
                  </a:moveTo>
                  <a:lnTo>
                    <a:pt x="6535" y="134276"/>
                  </a:lnTo>
                  <a:lnTo>
                    <a:pt x="24976" y="90593"/>
                  </a:lnTo>
                  <a:lnTo>
                    <a:pt x="53578" y="53578"/>
                  </a:lnTo>
                  <a:lnTo>
                    <a:pt x="90593" y="24976"/>
                  </a:lnTo>
                  <a:lnTo>
                    <a:pt x="134276" y="6535"/>
                  </a:lnTo>
                  <a:lnTo>
                    <a:pt x="182880" y="0"/>
                  </a:lnTo>
                  <a:lnTo>
                    <a:pt x="2113279" y="0"/>
                  </a:lnTo>
                  <a:lnTo>
                    <a:pt x="2161883" y="6535"/>
                  </a:lnTo>
                  <a:lnTo>
                    <a:pt x="2205566" y="24976"/>
                  </a:lnTo>
                  <a:lnTo>
                    <a:pt x="2242581" y="53578"/>
                  </a:lnTo>
                  <a:lnTo>
                    <a:pt x="2271183" y="90593"/>
                  </a:lnTo>
                  <a:lnTo>
                    <a:pt x="2289624" y="134276"/>
                  </a:lnTo>
                  <a:lnTo>
                    <a:pt x="2296160" y="182879"/>
                  </a:lnTo>
                  <a:lnTo>
                    <a:pt x="2296160" y="914400"/>
                  </a:lnTo>
                  <a:lnTo>
                    <a:pt x="2289624" y="963003"/>
                  </a:lnTo>
                  <a:lnTo>
                    <a:pt x="2271183" y="1006686"/>
                  </a:lnTo>
                  <a:lnTo>
                    <a:pt x="2242581" y="1043701"/>
                  </a:lnTo>
                  <a:lnTo>
                    <a:pt x="2205566" y="1072303"/>
                  </a:lnTo>
                  <a:lnTo>
                    <a:pt x="2161883" y="1090744"/>
                  </a:lnTo>
                  <a:lnTo>
                    <a:pt x="2113279" y="1097279"/>
                  </a:lnTo>
                  <a:lnTo>
                    <a:pt x="182880" y="1097279"/>
                  </a:lnTo>
                  <a:lnTo>
                    <a:pt x="134276" y="1090744"/>
                  </a:lnTo>
                  <a:lnTo>
                    <a:pt x="90593" y="1072303"/>
                  </a:lnTo>
                  <a:lnTo>
                    <a:pt x="53578" y="1043701"/>
                  </a:lnTo>
                  <a:lnTo>
                    <a:pt x="24976" y="1006686"/>
                  </a:lnTo>
                  <a:lnTo>
                    <a:pt x="6535" y="963003"/>
                  </a:lnTo>
                  <a:lnTo>
                    <a:pt x="0" y="914400"/>
                  </a:lnTo>
                  <a:lnTo>
                    <a:pt x="0" y="182879"/>
                  </a:lnTo>
                  <a:close/>
                </a:path>
              </a:pathLst>
            </a:custGeom>
            <a:ln w="10160">
              <a:solidFill>
                <a:srgbClr val="0931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3657600" y="2384045"/>
            <a:ext cx="1752600" cy="119199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3180" marR="27940" algn="ctr">
              <a:lnSpc>
                <a:spcPts val="1280"/>
              </a:lnSpc>
              <a:spcBef>
                <a:spcPts val="195"/>
              </a:spcBef>
            </a:pPr>
            <a:r>
              <a:rPr sz="1100" b="1" spc="10" dirty="0">
                <a:solidFill>
                  <a:srgbClr val="FFFFFF"/>
                </a:solidFill>
                <a:latin typeface="Carlito"/>
                <a:cs typeface="Carlito"/>
              </a:rPr>
              <a:t>Detention</a:t>
            </a:r>
            <a:r>
              <a:rPr sz="11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Order</a:t>
            </a:r>
            <a:r>
              <a:rPr sz="1100" b="1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20" dirty="0">
                <a:solidFill>
                  <a:srgbClr val="FFFFFF"/>
                </a:solidFill>
                <a:latin typeface="Carlito"/>
                <a:cs typeface="Carlito"/>
              </a:rPr>
              <a:t>u/s</a:t>
            </a:r>
            <a:r>
              <a:rPr sz="11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129(1)  </a:t>
            </a:r>
            <a:r>
              <a:rPr sz="1100" b="1" spc="-15" dirty="0">
                <a:solidFill>
                  <a:srgbClr val="FFFFFF"/>
                </a:solidFill>
                <a:latin typeface="Carlito"/>
                <a:cs typeface="Carlito"/>
              </a:rPr>
              <a:t>(MOV-</a:t>
            </a:r>
            <a:r>
              <a:rPr sz="1100" b="1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06)</a:t>
            </a:r>
            <a:endParaRPr sz="1100">
              <a:latin typeface="Carlito"/>
              <a:cs typeface="Carlito"/>
            </a:endParaRPr>
          </a:p>
          <a:p>
            <a:pPr marL="16510" algn="ctr">
              <a:lnSpc>
                <a:spcPts val="1300"/>
              </a:lnSpc>
              <a:spcBef>
                <a:spcPts val="5"/>
              </a:spcBef>
            </a:pPr>
            <a:r>
              <a:rPr sz="1100" b="1" spc="10" dirty="0">
                <a:solidFill>
                  <a:srgbClr val="FFFFFF"/>
                </a:solidFill>
                <a:latin typeface="Carlito"/>
                <a:cs typeface="Carlito"/>
              </a:rPr>
              <a:t>+</a:t>
            </a:r>
            <a:endParaRPr sz="1100">
              <a:latin typeface="Carlito"/>
              <a:cs typeface="Carlito"/>
            </a:endParaRPr>
          </a:p>
          <a:p>
            <a:pPr algn="ctr">
              <a:lnSpc>
                <a:spcPts val="1300"/>
              </a:lnSpc>
            </a:pP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Notice</a:t>
            </a:r>
            <a:r>
              <a:rPr sz="1100" b="1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sz="11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Carlito"/>
                <a:cs typeface="Carlito"/>
              </a:rPr>
              <a:t>Tax</a:t>
            </a:r>
            <a:r>
              <a:rPr sz="11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15" dirty="0">
                <a:solidFill>
                  <a:srgbClr val="FFFFFF"/>
                </a:solidFill>
                <a:latin typeface="Carlito"/>
                <a:cs typeface="Carlito"/>
              </a:rPr>
              <a:t>&amp;</a:t>
            </a:r>
            <a:r>
              <a:rPr sz="11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Penalty</a:t>
            </a:r>
            <a:r>
              <a:rPr sz="11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20" dirty="0">
                <a:solidFill>
                  <a:srgbClr val="FFFFFF"/>
                </a:solidFill>
                <a:latin typeface="Carlito"/>
                <a:cs typeface="Carlito"/>
              </a:rPr>
              <a:t>u/s</a:t>
            </a:r>
            <a:endParaRPr sz="1100">
              <a:latin typeface="Carlito"/>
              <a:cs typeface="Carlito"/>
            </a:endParaRPr>
          </a:p>
          <a:p>
            <a:pPr marL="10160" algn="ctr">
              <a:lnSpc>
                <a:spcPts val="1300"/>
              </a:lnSpc>
              <a:spcBef>
                <a:spcPts val="45"/>
              </a:spcBef>
            </a:pP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129(3)</a:t>
            </a:r>
            <a:endParaRPr sz="1100">
              <a:latin typeface="Carlito"/>
              <a:cs typeface="Carlito"/>
            </a:endParaRPr>
          </a:p>
          <a:p>
            <a:pPr marL="19685" algn="ctr">
              <a:lnSpc>
                <a:spcPts val="1300"/>
              </a:lnSpc>
            </a:pPr>
            <a:r>
              <a:rPr sz="1100" b="1" spc="-15" dirty="0">
                <a:solidFill>
                  <a:srgbClr val="FFFFFF"/>
                </a:solidFill>
                <a:latin typeface="Carlito"/>
                <a:cs typeface="Carlito"/>
              </a:rPr>
              <a:t>(MOV-</a:t>
            </a:r>
            <a:r>
              <a:rPr sz="1100" b="1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07)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4272915" y="3261359"/>
            <a:ext cx="1739265" cy="1645920"/>
            <a:chOff x="5697220" y="3261359"/>
            <a:chExt cx="2319020" cy="1645920"/>
          </a:xfrm>
        </p:grpSpPr>
        <p:sp>
          <p:nvSpPr>
            <p:cNvPr id="65" name="object 65"/>
            <p:cNvSpPr/>
            <p:nvPr/>
          </p:nvSpPr>
          <p:spPr>
            <a:xfrm>
              <a:off x="6375400" y="4434839"/>
              <a:ext cx="487680" cy="467359"/>
            </a:xfrm>
            <a:custGeom>
              <a:avLst/>
              <a:gdLst/>
              <a:ahLst/>
              <a:cxnLst/>
              <a:rect l="l" t="t" r="r" b="b"/>
              <a:pathLst>
                <a:path w="487679" h="467360">
                  <a:moveTo>
                    <a:pt x="243840" y="0"/>
                  </a:moveTo>
                  <a:lnTo>
                    <a:pt x="0" y="233680"/>
                  </a:lnTo>
                  <a:lnTo>
                    <a:pt x="243840" y="467360"/>
                  </a:lnTo>
                  <a:lnTo>
                    <a:pt x="487679" y="23368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375400" y="4434839"/>
              <a:ext cx="487680" cy="467359"/>
            </a:xfrm>
            <a:custGeom>
              <a:avLst/>
              <a:gdLst/>
              <a:ahLst/>
              <a:cxnLst/>
              <a:rect l="l" t="t" r="r" b="b"/>
              <a:pathLst>
                <a:path w="487679" h="467360">
                  <a:moveTo>
                    <a:pt x="0" y="233680"/>
                  </a:moveTo>
                  <a:lnTo>
                    <a:pt x="243840" y="0"/>
                  </a:lnTo>
                  <a:lnTo>
                    <a:pt x="487679" y="233680"/>
                  </a:lnTo>
                  <a:lnTo>
                    <a:pt x="243840" y="467360"/>
                  </a:lnTo>
                  <a:lnTo>
                    <a:pt x="0" y="233680"/>
                  </a:lnTo>
                  <a:close/>
                </a:path>
              </a:pathLst>
            </a:custGeom>
            <a:ln w="1016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697220" y="3459479"/>
              <a:ext cx="699770" cy="1269365"/>
            </a:xfrm>
            <a:custGeom>
              <a:avLst/>
              <a:gdLst/>
              <a:ahLst/>
              <a:cxnLst/>
              <a:rect l="l" t="t" r="r" b="b"/>
              <a:pathLst>
                <a:path w="699770" h="1269364">
                  <a:moveTo>
                    <a:pt x="699389" y="1229360"/>
                  </a:moveTo>
                  <a:lnTo>
                    <a:pt x="689356" y="1224661"/>
                  </a:lnTo>
                  <a:lnTo>
                    <a:pt x="622173" y="1193165"/>
                  </a:lnTo>
                  <a:lnTo>
                    <a:pt x="623011" y="1224991"/>
                  </a:lnTo>
                  <a:lnTo>
                    <a:pt x="43878" y="1239634"/>
                  </a:lnTo>
                  <a:lnTo>
                    <a:pt x="69850" y="1187704"/>
                  </a:lnTo>
                  <a:lnTo>
                    <a:pt x="76200" y="1175004"/>
                  </a:lnTo>
                  <a:lnTo>
                    <a:pt x="44450" y="1175004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1175004"/>
                  </a:lnTo>
                  <a:lnTo>
                    <a:pt x="0" y="1175004"/>
                  </a:lnTo>
                  <a:lnTo>
                    <a:pt x="38100" y="1251204"/>
                  </a:lnTo>
                  <a:lnTo>
                    <a:pt x="38188" y="1251013"/>
                  </a:lnTo>
                  <a:lnTo>
                    <a:pt x="38227" y="1252474"/>
                  </a:lnTo>
                  <a:lnTo>
                    <a:pt x="623354" y="1237691"/>
                  </a:lnTo>
                  <a:lnTo>
                    <a:pt x="624205" y="1269365"/>
                  </a:lnTo>
                  <a:lnTo>
                    <a:pt x="699389" y="1229360"/>
                  </a:lnTo>
                  <a:close/>
                </a:path>
              </a:pathLst>
            </a:custGeom>
            <a:solidFill>
              <a:srgbClr val="09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02960" y="3261359"/>
              <a:ext cx="2113280" cy="131063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136640" y="3291839"/>
              <a:ext cx="1656080" cy="129031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92520" y="3601719"/>
              <a:ext cx="1442720" cy="640080"/>
            </a:xfrm>
            <a:custGeom>
              <a:avLst/>
              <a:gdLst/>
              <a:ahLst/>
              <a:cxnLst/>
              <a:rect l="l" t="t" r="r" b="b"/>
              <a:pathLst>
                <a:path w="1442720" h="640079">
                  <a:moveTo>
                    <a:pt x="1282700" y="0"/>
                  </a:moveTo>
                  <a:lnTo>
                    <a:pt x="160019" y="0"/>
                  </a:lnTo>
                  <a:lnTo>
                    <a:pt x="0" y="320039"/>
                  </a:lnTo>
                  <a:lnTo>
                    <a:pt x="160019" y="640079"/>
                  </a:lnTo>
                  <a:lnTo>
                    <a:pt x="1282700" y="640079"/>
                  </a:lnTo>
                  <a:lnTo>
                    <a:pt x="1442720" y="320039"/>
                  </a:lnTo>
                  <a:lnTo>
                    <a:pt x="1282700" y="0"/>
                  </a:lnTo>
                  <a:close/>
                </a:path>
              </a:pathLst>
            </a:custGeom>
            <a:solidFill>
              <a:srgbClr val="843B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192520" y="3601719"/>
              <a:ext cx="1442720" cy="640080"/>
            </a:xfrm>
            <a:custGeom>
              <a:avLst/>
              <a:gdLst/>
              <a:ahLst/>
              <a:cxnLst/>
              <a:rect l="l" t="t" r="r" b="b"/>
              <a:pathLst>
                <a:path w="1442720" h="640079">
                  <a:moveTo>
                    <a:pt x="0" y="320039"/>
                  </a:moveTo>
                  <a:lnTo>
                    <a:pt x="160019" y="0"/>
                  </a:lnTo>
                  <a:lnTo>
                    <a:pt x="1282700" y="0"/>
                  </a:lnTo>
                  <a:lnTo>
                    <a:pt x="1442720" y="320039"/>
                  </a:lnTo>
                  <a:lnTo>
                    <a:pt x="1282700" y="640079"/>
                  </a:lnTo>
                  <a:lnTo>
                    <a:pt x="160019" y="640079"/>
                  </a:lnTo>
                  <a:lnTo>
                    <a:pt x="0" y="320039"/>
                  </a:lnTo>
                  <a:close/>
                </a:path>
              </a:pathLst>
            </a:custGeom>
            <a:ln w="10160">
              <a:solidFill>
                <a:srgbClr val="843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4724400" y="3649917"/>
            <a:ext cx="990600" cy="5232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8890" algn="ctr">
              <a:lnSpc>
                <a:spcPct val="100200"/>
              </a:lnSpc>
              <a:spcBef>
                <a:spcPts val="120"/>
              </a:spcBef>
            </a:pPr>
            <a:r>
              <a:rPr sz="1100" b="1" spc="10" dirty="0">
                <a:solidFill>
                  <a:srgbClr val="FFFFFF"/>
                </a:solidFill>
                <a:latin typeface="Carlito"/>
                <a:cs typeface="Carlito"/>
              </a:rPr>
              <a:t>Provisional  </a:t>
            </a: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Release</a:t>
            </a:r>
            <a:r>
              <a:rPr sz="1100" b="1" spc="-1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30" dirty="0">
                <a:solidFill>
                  <a:srgbClr val="FFFFFF"/>
                </a:solidFill>
                <a:latin typeface="Carlito"/>
                <a:cs typeface="Carlito"/>
              </a:rPr>
              <a:t>Bond </a:t>
            </a: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-15" dirty="0">
                <a:solidFill>
                  <a:srgbClr val="FFFFFF"/>
                </a:solidFill>
                <a:latin typeface="Carlito"/>
                <a:cs typeface="Carlito"/>
              </a:rPr>
              <a:t>(MOV-</a:t>
            </a:r>
            <a:r>
              <a:rPr sz="1100" b="1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08)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372005" y="1955800"/>
            <a:ext cx="985361" cy="2722245"/>
          </a:xfrm>
          <a:custGeom>
            <a:avLst/>
            <a:gdLst/>
            <a:ahLst/>
            <a:cxnLst/>
            <a:rect l="l" t="t" r="r" b="b"/>
            <a:pathLst>
              <a:path w="1313815" h="2722245">
                <a:moveTo>
                  <a:pt x="1130808" y="0"/>
                </a:moveTo>
                <a:lnTo>
                  <a:pt x="1056386" y="41402"/>
                </a:lnTo>
                <a:lnTo>
                  <a:pt x="1082649" y="59359"/>
                </a:lnTo>
                <a:lnTo>
                  <a:pt x="0" y="1645666"/>
                </a:lnTo>
                <a:lnTo>
                  <a:pt x="10414" y="1652778"/>
                </a:lnTo>
                <a:lnTo>
                  <a:pt x="1093139" y="66535"/>
                </a:lnTo>
                <a:lnTo>
                  <a:pt x="1119378" y="84455"/>
                </a:lnTo>
                <a:lnTo>
                  <a:pt x="1124178" y="48895"/>
                </a:lnTo>
                <a:lnTo>
                  <a:pt x="1130808" y="0"/>
                </a:lnTo>
                <a:close/>
              </a:path>
              <a:path w="1313815" h="2722245">
                <a:moveTo>
                  <a:pt x="1313434" y="208280"/>
                </a:moveTo>
                <a:lnTo>
                  <a:pt x="1307058" y="195580"/>
                </a:lnTo>
                <a:lnTo>
                  <a:pt x="1275207" y="132080"/>
                </a:lnTo>
                <a:lnTo>
                  <a:pt x="1237234" y="208280"/>
                </a:lnTo>
                <a:lnTo>
                  <a:pt x="1268857" y="208280"/>
                </a:lnTo>
                <a:lnTo>
                  <a:pt x="1271016" y="2721737"/>
                </a:lnTo>
                <a:lnTo>
                  <a:pt x="1283716" y="2721610"/>
                </a:lnTo>
                <a:lnTo>
                  <a:pt x="1281557" y="208280"/>
                </a:lnTo>
                <a:lnTo>
                  <a:pt x="1313434" y="208280"/>
                </a:lnTo>
                <a:close/>
              </a:path>
            </a:pathLst>
          </a:custGeom>
          <a:solidFill>
            <a:srgbClr val="093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5663088" y="5286692"/>
            <a:ext cx="852012" cy="56348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6100"/>
              </a:lnSpc>
              <a:spcBef>
                <a:spcPts val="70"/>
              </a:spcBef>
            </a:pPr>
            <a:r>
              <a:rPr sz="850" b="1" spc="10" dirty="0">
                <a:solidFill>
                  <a:srgbClr val="FF0000"/>
                </a:solidFill>
                <a:latin typeface="Carlito"/>
                <a:cs typeface="Carlito"/>
              </a:rPr>
              <a:t>Payment made </a:t>
            </a:r>
            <a:r>
              <a:rPr sz="850" b="1" spc="20" dirty="0">
                <a:solidFill>
                  <a:srgbClr val="FF0000"/>
                </a:solidFill>
                <a:latin typeface="Carlito"/>
                <a:cs typeface="Carlito"/>
              </a:rPr>
              <a:t>within  </a:t>
            </a:r>
            <a:r>
              <a:rPr sz="850" b="1" spc="30" dirty="0">
                <a:solidFill>
                  <a:srgbClr val="FF0000"/>
                </a:solidFill>
                <a:latin typeface="Carlito"/>
                <a:cs typeface="Carlito"/>
              </a:rPr>
              <a:t>14 </a:t>
            </a:r>
            <a:r>
              <a:rPr sz="850" b="1" dirty="0">
                <a:solidFill>
                  <a:srgbClr val="FF0000"/>
                </a:solidFill>
                <a:latin typeface="Carlito"/>
                <a:cs typeface="Carlito"/>
              </a:rPr>
              <a:t>days </a:t>
            </a:r>
            <a:r>
              <a:rPr sz="850" b="1" spc="15" dirty="0">
                <a:solidFill>
                  <a:srgbClr val="FF0000"/>
                </a:solidFill>
                <a:latin typeface="Carlito"/>
                <a:cs typeface="Carlito"/>
              </a:rPr>
              <a:t>of </a:t>
            </a:r>
            <a:r>
              <a:rPr sz="850" b="1" spc="5" dirty="0">
                <a:solidFill>
                  <a:srgbClr val="FF0000"/>
                </a:solidFill>
                <a:latin typeface="Carlito"/>
                <a:cs typeface="Carlito"/>
              </a:rPr>
              <a:t>issuance </a:t>
            </a:r>
            <a:r>
              <a:rPr sz="850" b="1" spc="15" dirty="0">
                <a:solidFill>
                  <a:srgbClr val="FF0000"/>
                </a:solidFill>
                <a:latin typeface="Carlito"/>
                <a:cs typeface="Carlito"/>
              </a:rPr>
              <a:t>of  </a:t>
            </a:r>
            <a:r>
              <a:rPr sz="850" b="1" spc="20" dirty="0">
                <a:solidFill>
                  <a:srgbClr val="FF0000"/>
                </a:solidFill>
                <a:latin typeface="Carlito"/>
                <a:cs typeface="Carlito"/>
              </a:rPr>
              <a:t>MOV-</a:t>
            </a:r>
            <a:r>
              <a:rPr sz="850" b="1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850" b="1" spc="50" dirty="0">
                <a:solidFill>
                  <a:srgbClr val="FF0000"/>
                </a:solidFill>
                <a:latin typeface="Carlito"/>
                <a:cs typeface="Carlito"/>
              </a:rPr>
              <a:t>06</a:t>
            </a:r>
            <a:endParaRPr sz="850">
              <a:latin typeface="Carlito"/>
              <a:cs typeface="Carlito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4935855" y="4241801"/>
            <a:ext cx="1401604" cy="465455"/>
            <a:chOff x="6581140" y="4241800"/>
            <a:chExt cx="1868805" cy="465455"/>
          </a:xfrm>
        </p:grpSpPr>
        <p:sp>
          <p:nvSpPr>
            <p:cNvPr id="76" name="object 76"/>
            <p:cNvSpPr/>
            <p:nvPr/>
          </p:nvSpPr>
          <p:spPr>
            <a:xfrm>
              <a:off x="6581140" y="4241800"/>
              <a:ext cx="76200" cy="19811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863080" y="4630927"/>
              <a:ext cx="1586865" cy="76200"/>
            </a:xfrm>
            <a:custGeom>
              <a:avLst/>
              <a:gdLst/>
              <a:ahLst/>
              <a:cxnLst/>
              <a:rect l="l" t="t" r="r" b="b"/>
              <a:pathLst>
                <a:path w="1586865" h="76200">
                  <a:moveTo>
                    <a:pt x="1574983" y="31750"/>
                  </a:moveTo>
                  <a:lnTo>
                    <a:pt x="1523365" y="31750"/>
                  </a:lnTo>
                  <a:lnTo>
                    <a:pt x="1523365" y="44450"/>
                  </a:lnTo>
                  <a:lnTo>
                    <a:pt x="1510707" y="44543"/>
                  </a:lnTo>
                  <a:lnTo>
                    <a:pt x="1510919" y="76200"/>
                  </a:lnTo>
                  <a:lnTo>
                    <a:pt x="1586865" y="37592"/>
                  </a:lnTo>
                  <a:lnTo>
                    <a:pt x="1574983" y="31750"/>
                  </a:lnTo>
                  <a:close/>
                </a:path>
                <a:path w="1586865" h="76200">
                  <a:moveTo>
                    <a:pt x="1510623" y="31844"/>
                  </a:moveTo>
                  <a:lnTo>
                    <a:pt x="0" y="43053"/>
                  </a:lnTo>
                  <a:lnTo>
                    <a:pt x="0" y="55753"/>
                  </a:lnTo>
                  <a:lnTo>
                    <a:pt x="1510707" y="44543"/>
                  </a:lnTo>
                  <a:lnTo>
                    <a:pt x="1510623" y="31844"/>
                  </a:lnTo>
                  <a:close/>
                </a:path>
                <a:path w="1586865" h="76200">
                  <a:moveTo>
                    <a:pt x="1523365" y="31750"/>
                  </a:moveTo>
                  <a:lnTo>
                    <a:pt x="1510623" y="31844"/>
                  </a:lnTo>
                  <a:lnTo>
                    <a:pt x="1510707" y="44543"/>
                  </a:lnTo>
                  <a:lnTo>
                    <a:pt x="1523365" y="44450"/>
                  </a:lnTo>
                  <a:lnTo>
                    <a:pt x="1523365" y="31750"/>
                  </a:lnTo>
                  <a:close/>
                </a:path>
                <a:path w="1586865" h="76200">
                  <a:moveTo>
                    <a:pt x="1510411" y="0"/>
                  </a:moveTo>
                  <a:lnTo>
                    <a:pt x="1510623" y="31844"/>
                  </a:lnTo>
                  <a:lnTo>
                    <a:pt x="1574983" y="31750"/>
                  </a:lnTo>
                  <a:lnTo>
                    <a:pt x="1510411" y="0"/>
                  </a:lnTo>
                  <a:close/>
                </a:path>
              </a:pathLst>
            </a:custGeom>
            <a:solidFill>
              <a:srgbClr val="09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5337810" y="4331970"/>
            <a:ext cx="777240" cy="53989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850" b="1" spc="25" dirty="0">
                <a:solidFill>
                  <a:srgbClr val="FF0000"/>
                </a:solidFill>
                <a:latin typeface="Carlito"/>
                <a:cs typeface="Carlito"/>
              </a:rPr>
              <a:t>Comes </a:t>
            </a:r>
            <a:r>
              <a:rPr sz="850" b="1" dirty="0">
                <a:solidFill>
                  <a:srgbClr val="FF0000"/>
                </a:solidFill>
                <a:latin typeface="Carlito"/>
                <a:cs typeface="Carlito"/>
              </a:rPr>
              <a:t>forward</a:t>
            </a:r>
            <a:r>
              <a:rPr sz="850" b="1" spc="6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850" b="1" spc="5" dirty="0">
                <a:solidFill>
                  <a:srgbClr val="FF0000"/>
                </a:solidFill>
                <a:latin typeface="Carlito"/>
                <a:cs typeface="Carlito"/>
              </a:rPr>
              <a:t>and</a:t>
            </a:r>
            <a:endParaRPr sz="850">
              <a:latin typeface="Carlito"/>
              <a:cs typeface="Carlito"/>
            </a:endParaRPr>
          </a:p>
          <a:p>
            <a:pPr marR="2540" algn="ctr">
              <a:lnSpc>
                <a:spcPct val="100000"/>
              </a:lnSpc>
              <a:spcBef>
                <a:spcPts val="20"/>
              </a:spcBef>
            </a:pPr>
            <a:r>
              <a:rPr sz="850" b="1" spc="10" dirty="0">
                <a:solidFill>
                  <a:srgbClr val="FF0000"/>
                </a:solidFill>
                <a:latin typeface="Carlito"/>
                <a:cs typeface="Carlito"/>
              </a:rPr>
              <a:t>makes</a:t>
            </a:r>
            <a:r>
              <a:rPr sz="850" b="1" spc="7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850" b="1" spc="10" dirty="0">
                <a:solidFill>
                  <a:srgbClr val="FF0000"/>
                </a:solidFill>
                <a:latin typeface="Carlito"/>
                <a:cs typeface="Carlito"/>
              </a:rPr>
              <a:t>payment</a:t>
            </a:r>
            <a:endParaRPr sz="850">
              <a:latin typeface="Carlito"/>
              <a:cs typeface="Carlito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3893819" y="4795520"/>
            <a:ext cx="1958340" cy="1127760"/>
            <a:chOff x="5191759" y="4795520"/>
            <a:chExt cx="2611120" cy="1127760"/>
          </a:xfrm>
        </p:grpSpPr>
        <p:sp>
          <p:nvSpPr>
            <p:cNvPr id="80" name="object 80"/>
            <p:cNvSpPr/>
            <p:nvPr/>
          </p:nvSpPr>
          <p:spPr>
            <a:xfrm>
              <a:off x="6581139" y="4902200"/>
              <a:ext cx="76200" cy="23266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91759" y="4795520"/>
              <a:ext cx="2611119" cy="108711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323839" y="4795520"/>
              <a:ext cx="2346960" cy="112775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481319" y="5135880"/>
              <a:ext cx="1940560" cy="416559"/>
            </a:xfrm>
            <a:custGeom>
              <a:avLst/>
              <a:gdLst/>
              <a:ahLst/>
              <a:cxnLst/>
              <a:rect l="l" t="t" r="r" b="b"/>
              <a:pathLst>
                <a:path w="1940559" h="416560">
                  <a:moveTo>
                    <a:pt x="1940560" y="0"/>
                  </a:moveTo>
                  <a:lnTo>
                    <a:pt x="0" y="0"/>
                  </a:lnTo>
                  <a:lnTo>
                    <a:pt x="0" y="416560"/>
                  </a:lnTo>
                  <a:lnTo>
                    <a:pt x="1940560" y="416560"/>
                  </a:lnTo>
                  <a:lnTo>
                    <a:pt x="1940560" y="0"/>
                  </a:lnTo>
                  <a:close/>
                </a:path>
              </a:pathLst>
            </a:custGeom>
            <a:solidFill>
              <a:srgbClr val="09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481319" y="5135880"/>
              <a:ext cx="1940560" cy="416559"/>
            </a:xfrm>
            <a:custGeom>
              <a:avLst/>
              <a:gdLst/>
              <a:ahLst/>
              <a:cxnLst/>
              <a:rect l="l" t="t" r="r" b="b"/>
              <a:pathLst>
                <a:path w="1940559" h="416560">
                  <a:moveTo>
                    <a:pt x="0" y="416560"/>
                  </a:moveTo>
                  <a:lnTo>
                    <a:pt x="1940560" y="416560"/>
                  </a:lnTo>
                  <a:lnTo>
                    <a:pt x="1940560" y="0"/>
                  </a:lnTo>
                  <a:lnTo>
                    <a:pt x="0" y="0"/>
                  </a:lnTo>
                  <a:lnTo>
                    <a:pt x="0" y="416560"/>
                  </a:lnTo>
                  <a:close/>
                </a:path>
              </a:pathLst>
            </a:custGeom>
            <a:ln w="1016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4263676" y="5158676"/>
            <a:ext cx="1156811" cy="51552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1300"/>
              </a:lnSpc>
              <a:spcBef>
                <a:spcPts val="120"/>
              </a:spcBef>
            </a:pPr>
            <a:r>
              <a:rPr sz="1100" b="1" spc="10" dirty="0">
                <a:solidFill>
                  <a:srgbClr val="FFFFFF"/>
                </a:solidFill>
                <a:latin typeface="Carlito"/>
                <a:cs typeface="Carlito"/>
              </a:rPr>
              <a:t>Demand</a:t>
            </a:r>
            <a:r>
              <a:rPr sz="11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Order</a:t>
            </a:r>
            <a:r>
              <a:rPr sz="1100" b="1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20" dirty="0">
                <a:solidFill>
                  <a:srgbClr val="FFFFFF"/>
                </a:solidFill>
                <a:latin typeface="Carlito"/>
                <a:cs typeface="Carlito"/>
              </a:rPr>
              <a:t>u/s</a:t>
            </a:r>
            <a:r>
              <a:rPr sz="11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129</a:t>
            </a:r>
            <a:r>
              <a:rPr sz="11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(3)</a:t>
            </a:r>
            <a:endParaRPr sz="1100">
              <a:latin typeface="Carlito"/>
              <a:cs typeface="Carlito"/>
            </a:endParaRPr>
          </a:p>
          <a:p>
            <a:pPr algn="ctr">
              <a:lnSpc>
                <a:spcPts val="1300"/>
              </a:lnSpc>
            </a:pPr>
            <a:r>
              <a:rPr sz="1100" b="1" spc="-10" dirty="0">
                <a:solidFill>
                  <a:srgbClr val="FFFFFF"/>
                </a:solidFill>
                <a:latin typeface="Carlito"/>
                <a:cs typeface="Carlito"/>
              </a:rPr>
              <a:t>MOV-</a:t>
            </a:r>
            <a:r>
              <a:rPr sz="1100" b="1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09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855719" y="2199640"/>
            <a:ext cx="3154681" cy="4658360"/>
            <a:chOff x="5140959" y="2199639"/>
            <a:chExt cx="3690620" cy="4455795"/>
          </a:xfrm>
        </p:grpSpPr>
        <p:sp>
          <p:nvSpPr>
            <p:cNvPr id="87" name="object 87"/>
            <p:cNvSpPr/>
            <p:nvPr/>
          </p:nvSpPr>
          <p:spPr>
            <a:xfrm>
              <a:off x="7411720" y="2199639"/>
              <a:ext cx="1419860" cy="3096260"/>
            </a:xfrm>
            <a:custGeom>
              <a:avLst/>
              <a:gdLst/>
              <a:ahLst/>
              <a:cxnLst/>
              <a:rect l="l" t="t" r="r" b="b"/>
              <a:pathLst>
                <a:path w="1419859" h="3096260">
                  <a:moveTo>
                    <a:pt x="1419860" y="76200"/>
                  </a:moveTo>
                  <a:lnTo>
                    <a:pt x="1413510" y="63500"/>
                  </a:lnTo>
                  <a:lnTo>
                    <a:pt x="1381760" y="0"/>
                  </a:lnTo>
                  <a:lnTo>
                    <a:pt x="1343660" y="76200"/>
                  </a:lnTo>
                  <a:lnTo>
                    <a:pt x="1375410" y="76200"/>
                  </a:lnTo>
                  <a:lnTo>
                    <a:pt x="1375410" y="3050730"/>
                  </a:lnTo>
                  <a:lnTo>
                    <a:pt x="1314069" y="3020060"/>
                  </a:lnTo>
                  <a:lnTo>
                    <a:pt x="1314069" y="3051810"/>
                  </a:lnTo>
                  <a:lnTo>
                    <a:pt x="0" y="3051810"/>
                  </a:lnTo>
                  <a:lnTo>
                    <a:pt x="0" y="3064510"/>
                  </a:lnTo>
                  <a:lnTo>
                    <a:pt x="1314069" y="3064510"/>
                  </a:lnTo>
                  <a:lnTo>
                    <a:pt x="1314069" y="3096260"/>
                  </a:lnTo>
                  <a:lnTo>
                    <a:pt x="1377569" y="3064510"/>
                  </a:lnTo>
                  <a:lnTo>
                    <a:pt x="1386713" y="3059938"/>
                  </a:lnTo>
                  <a:lnTo>
                    <a:pt x="1388110" y="3059938"/>
                  </a:lnTo>
                  <a:lnTo>
                    <a:pt x="1388110" y="3059239"/>
                  </a:lnTo>
                  <a:lnTo>
                    <a:pt x="1390269" y="3058160"/>
                  </a:lnTo>
                  <a:lnTo>
                    <a:pt x="1388110" y="3057080"/>
                  </a:lnTo>
                  <a:lnTo>
                    <a:pt x="1388110" y="76200"/>
                  </a:lnTo>
                  <a:lnTo>
                    <a:pt x="1419860" y="76200"/>
                  </a:lnTo>
                  <a:close/>
                </a:path>
              </a:pathLst>
            </a:custGeom>
            <a:solidFill>
              <a:srgbClr val="09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581139" y="5552439"/>
              <a:ext cx="76200" cy="23262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140959" y="5455919"/>
              <a:ext cx="2956560" cy="119896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293359" y="5516880"/>
              <a:ext cx="2631440" cy="111768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430519" y="5796280"/>
              <a:ext cx="2286000" cy="528320"/>
            </a:xfrm>
            <a:custGeom>
              <a:avLst/>
              <a:gdLst/>
              <a:ahLst/>
              <a:cxnLst/>
              <a:rect l="l" t="t" r="r" b="b"/>
              <a:pathLst>
                <a:path w="2286000" h="528320">
                  <a:moveTo>
                    <a:pt x="2197988" y="0"/>
                  </a:moveTo>
                  <a:lnTo>
                    <a:pt x="88010" y="0"/>
                  </a:lnTo>
                  <a:lnTo>
                    <a:pt x="53738" y="6919"/>
                  </a:lnTo>
                  <a:lnTo>
                    <a:pt x="25765" y="25788"/>
                  </a:lnTo>
                  <a:lnTo>
                    <a:pt x="6911" y="53776"/>
                  </a:lnTo>
                  <a:lnTo>
                    <a:pt x="0" y="88049"/>
                  </a:lnTo>
                  <a:lnTo>
                    <a:pt x="0" y="440270"/>
                  </a:lnTo>
                  <a:lnTo>
                    <a:pt x="6911" y="474543"/>
                  </a:lnTo>
                  <a:lnTo>
                    <a:pt x="25765" y="502531"/>
                  </a:lnTo>
                  <a:lnTo>
                    <a:pt x="53738" y="521400"/>
                  </a:lnTo>
                  <a:lnTo>
                    <a:pt x="88010" y="528320"/>
                  </a:lnTo>
                  <a:lnTo>
                    <a:pt x="2197988" y="528320"/>
                  </a:lnTo>
                  <a:lnTo>
                    <a:pt x="2232261" y="521400"/>
                  </a:lnTo>
                  <a:lnTo>
                    <a:pt x="2260234" y="502531"/>
                  </a:lnTo>
                  <a:lnTo>
                    <a:pt x="2279088" y="474543"/>
                  </a:lnTo>
                  <a:lnTo>
                    <a:pt x="2286000" y="440270"/>
                  </a:lnTo>
                  <a:lnTo>
                    <a:pt x="2286000" y="88049"/>
                  </a:lnTo>
                  <a:lnTo>
                    <a:pt x="2279088" y="53776"/>
                  </a:lnTo>
                  <a:lnTo>
                    <a:pt x="2260234" y="25788"/>
                  </a:lnTo>
                  <a:lnTo>
                    <a:pt x="2232261" y="6919"/>
                  </a:lnTo>
                  <a:lnTo>
                    <a:pt x="2197988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430519" y="5796280"/>
              <a:ext cx="2286000" cy="528320"/>
            </a:xfrm>
            <a:custGeom>
              <a:avLst/>
              <a:gdLst/>
              <a:ahLst/>
              <a:cxnLst/>
              <a:rect l="l" t="t" r="r" b="b"/>
              <a:pathLst>
                <a:path w="2286000" h="528320">
                  <a:moveTo>
                    <a:pt x="0" y="88049"/>
                  </a:moveTo>
                  <a:lnTo>
                    <a:pt x="6911" y="53776"/>
                  </a:lnTo>
                  <a:lnTo>
                    <a:pt x="25765" y="25788"/>
                  </a:lnTo>
                  <a:lnTo>
                    <a:pt x="53738" y="6919"/>
                  </a:lnTo>
                  <a:lnTo>
                    <a:pt x="88010" y="0"/>
                  </a:lnTo>
                  <a:lnTo>
                    <a:pt x="2197988" y="0"/>
                  </a:lnTo>
                  <a:lnTo>
                    <a:pt x="2232261" y="6919"/>
                  </a:lnTo>
                  <a:lnTo>
                    <a:pt x="2260234" y="25788"/>
                  </a:lnTo>
                  <a:lnTo>
                    <a:pt x="2279088" y="53776"/>
                  </a:lnTo>
                  <a:lnTo>
                    <a:pt x="2286000" y="88049"/>
                  </a:lnTo>
                  <a:lnTo>
                    <a:pt x="2286000" y="440270"/>
                  </a:lnTo>
                  <a:lnTo>
                    <a:pt x="2279088" y="474543"/>
                  </a:lnTo>
                  <a:lnTo>
                    <a:pt x="2260234" y="502531"/>
                  </a:lnTo>
                  <a:lnTo>
                    <a:pt x="2232261" y="521400"/>
                  </a:lnTo>
                  <a:lnTo>
                    <a:pt x="2197988" y="528320"/>
                  </a:lnTo>
                  <a:lnTo>
                    <a:pt x="88010" y="528320"/>
                  </a:lnTo>
                  <a:lnTo>
                    <a:pt x="53738" y="521400"/>
                  </a:lnTo>
                  <a:lnTo>
                    <a:pt x="25765" y="502531"/>
                  </a:lnTo>
                  <a:lnTo>
                    <a:pt x="6911" y="474543"/>
                  </a:lnTo>
                  <a:lnTo>
                    <a:pt x="0" y="440270"/>
                  </a:lnTo>
                  <a:lnTo>
                    <a:pt x="0" y="88049"/>
                  </a:lnTo>
                  <a:close/>
                </a:path>
              </a:pathLst>
            </a:custGeom>
            <a:ln w="1016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4191001" y="6037674"/>
            <a:ext cx="1828799" cy="51552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1300"/>
              </a:lnSpc>
              <a:spcBef>
                <a:spcPts val="120"/>
              </a:spcBef>
            </a:pP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Notice</a:t>
            </a:r>
            <a:r>
              <a:rPr sz="1100" b="1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sz="11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Carlito"/>
                <a:cs typeface="Carlito"/>
              </a:rPr>
              <a:t>confiscation</a:t>
            </a:r>
            <a:r>
              <a:rPr sz="11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20" dirty="0">
                <a:solidFill>
                  <a:srgbClr val="FFFFFF"/>
                </a:solidFill>
                <a:latin typeface="Carlito"/>
                <a:cs typeface="Carlito"/>
              </a:rPr>
              <a:t>u/s</a:t>
            </a:r>
            <a:r>
              <a:rPr sz="11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130</a:t>
            </a:r>
            <a:endParaRPr sz="1100">
              <a:latin typeface="Carlito"/>
              <a:cs typeface="Carlito"/>
            </a:endParaRPr>
          </a:p>
          <a:p>
            <a:pPr marL="5080" algn="ctr">
              <a:lnSpc>
                <a:spcPts val="1300"/>
              </a:lnSpc>
            </a:pPr>
            <a:r>
              <a:rPr sz="1100" b="1" spc="-15" dirty="0">
                <a:solidFill>
                  <a:srgbClr val="FFFFFF"/>
                </a:solidFill>
                <a:latin typeface="Carlito"/>
                <a:cs typeface="Carlito"/>
              </a:rPr>
              <a:t>(MOV-</a:t>
            </a:r>
            <a:r>
              <a:rPr sz="1100" b="1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10)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543300" y="5595302"/>
            <a:ext cx="1114425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b="1" spc="5" dirty="0">
                <a:solidFill>
                  <a:srgbClr val="FF0000"/>
                </a:solidFill>
                <a:latin typeface="Carlito"/>
                <a:cs typeface="Carlito"/>
              </a:rPr>
              <a:t>If </a:t>
            </a:r>
            <a:r>
              <a:rPr sz="850" b="1" spc="30" dirty="0">
                <a:solidFill>
                  <a:srgbClr val="FF0000"/>
                </a:solidFill>
                <a:latin typeface="Carlito"/>
                <a:cs typeface="Carlito"/>
              </a:rPr>
              <a:t>14 </a:t>
            </a:r>
            <a:r>
              <a:rPr sz="850" b="1" dirty="0">
                <a:solidFill>
                  <a:srgbClr val="FF0000"/>
                </a:solidFill>
                <a:latin typeface="Carlito"/>
                <a:cs typeface="Carlito"/>
              </a:rPr>
              <a:t>day </a:t>
            </a:r>
            <a:r>
              <a:rPr sz="850" b="1" spc="20" dirty="0">
                <a:solidFill>
                  <a:srgbClr val="FF0000"/>
                </a:solidFill>
                <a:latin typeface="Carlito"/>
                <a:cs typeface="Carlito"/>
              </a:rPr>
              <a:t>limit</a:t>
            </a:r>
            <a:r>
              <a:rPr sz="850" b="1" spc="-6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850" b="1" spc="20" dirty="0">
                <a:solidFill>
                  <a:srgbClr val="FF0000"/>
                </a:solidFill>
                <a:latin typeface="Carlito"/>
                <a:cs typeface="Carlito"/>
              </a:rPr>
              <a:t>breached</a:t>
            </a:r>
            <a:endParaRPr sz="850">
              <a:latin typeface="Carlito"/>
              <a:cs typeface="Carlito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802630" y="5455921"/>
            <a:ext cx="2907030" cy="1158875"/>
            <a:chOff x="7736840" y="5455920"/>
            <a:chExt cx="3876040" cy="1158875"/>
          </a:xfrm>
        </p:grpSpPr>
        <p:sp>
          <p:nvSpPr>
            <p:cNvPr id="96" name="object 96"/>
            <p:cNvSpPr/>
            <p:nvPr/>
          </p:nvSpPr>
          <p:spPr>
            <a:xfrm>
              <a:off x="7736840" y="5971540"/>
              <a:ext cx="1014094" cy="76200"/>
            </a:xfrm>
            <a:custGeom>
              <a:avLst/>
              <a:gdLst/>
              <a:ahLst/>
              <a:cxnLst/>
              <a:rect l="l" t="t" r="r" b="b"/>
              <a:pathLst>
                <a:path w="1014095" h="76200">
                  <a:moveTo>
                    <a:pt x="937894" y="0"/>
                  </a:moveTo>
                  <a:lnTo>
                    <a:pt x="937894" y="76200"/>
                  </a:lnTo>
                  <a:lnTo>
                    <a:pt x="1001394" y="44450"/>
                  </a:lnTo>
                  <a:lnTo>
                    <a:pt x="950594" y="44450"/>
                  </a:lnTo>
                  <a:lnTo>
                    <a:pt x="950594" y="31750"/>
                  </a:lnTo>
                  <a:lnTo>
                    <a:pt x="1001394" y="31750"/>
                  </a:lnTo>
                  <a:lnTo>
                    <a:pt x="937894" y="0"/>
                  </a:lnTo>
                  <a:close/>
                </a:path>
                <a:path w="1014095" h="76200">
                  <a:moveTo>
                    <a:pt x="937894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937894" y="44450"/>
                  </a:lnTo>
                  <a:lnTo>
                    <a:pt x="937894" y="31750"/>
                  </a:lnTo>
                  <a:close/>
                </a:path>
                <a:path w="1014095" h="76200">
                  <a:moveTo>
                    <a:pt x="1001394" y="31750"/>
                  </a:moveTo>
                  <a:lnTo>
                    <a:pt x="950594" y="31750"/>
                  </a:lnTo>
                  <a:lnTo>
                    <a:pt x="950594" y="44450"/>
                  </a:lnTo>
                  <a:lnTo>
                    <a:pt x="1001394" y="44450"/>
                  </a:lnTo>
                  <a:lnTo>
                    <a:pt x="1014094" y="38100"/>
                  </a:lnTo>
                  <a:lnTo>
                    <a:pt x="1001394" y="31750"/>
                  </a:lnTo>
                  <a:close/>
                </a:path>
              </a:pathLst>
            </a:custGeom>
            <a:solidFill>
              <a:srgbClr val="09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73440" y="5455920"/>
              <a:ext cx="3139440" cy="115832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747760" y="5486400"/>
              <a:ext cx="2590800" cy="112776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6568439" y="5791200"/>
            <a:ext cx="1859280" cy="920124"/>
          </a:xfrm>
          <a:prstGeom prst="rect">
            <a:avLst/>
          </a:prstGeom>
          <a:solidFill>
            <a:srgbClr val="09316B"/>
          </a:solidFill>
        </p:spPr>
        <p:txBody>
          <a:bodyPr vert="horz" wrap="square" lIns="0" tIns="85725" rIns="0" bIns="0" rtlCol="0">
            <a:spAutoFit/>
          </a:bodyPr>
          <a:lstStyle/>
          <a:p>
            <a:pPr marL="944244" marR="344170" indent="-579755" algn="ctr">
              <a:lnSpc>
                <a:spcPts val="1280"/>
              </a:lnSpc>
              <a:spcBef>
                <a:spcPts val="675"/>
              </a:spcBef>
            </a:pPr>
            <a:r>
              <a:rPr sz="1100" b="1" spc="5">
                <a:solidFill>
                  <a:srgbClr val="FFFFFF"/>
                </a:solidFill>
                <a:latin typeface="Carlito"/>
                <a:cs typeface="Carlito"/>
              </a:rPr>
              <a:t>Order</a:t>
            </a:r>
            <a:r>
              <a:rPr sz="1100" b="1" spc="-9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5" smtClean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lang="en-US" sz="1100" b="1" spc="5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10" smtClean="0">
                <a:solidFill>
                  <a:srgbClr val="FFFFFF"/>
                </a:solidFill>
                <a:latin typeface="Carlito"/>
                <a:cs typeface="Carlito"/>
              </a:rPr>
              <a:t>confisc</a:t>
            </a:r>
            <a:r>
              <a:rPr lang="en-US" sz="1100" b="1" spc="10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10" smtClean="0">
                <a:solidFill>
                  <a:srgbClr val="FFFFFF"/>
                </a:solidFill>
                <a:latin typeface="Carlito"/>
                <a:cs typeface="Carlito"/>
              </a:rPr>
              <a:t>ation</a:t>
            </a:r>
            <a:r>
              <a:rPr sz="1100" b="1" spc="-5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20" dirty="0">
                <a:solidFill>
                  <a:srgbClr val="FFFFFF"/>
                </a:solidFill>
                <a:latin typeface="Carlito"/>
                <a:cs typeface="Carlito"/>
              </a:rPr>
              <a:t>u/s</a:t>
            </a:r>
            <a:r>
              <a:rPr sz="11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130  </a:t>
            </a:r>
            <a:r>
              <a:rPr sz="1100" b="1" spc="-15" dirty="0">
                <a:solidFill>
                  <a:srgbClr val="FFFFFF"/>
                </a:solidFill>
                <a:latin typeface="Carlito"/>
                <a:cs typeface="Carlito"/>
              </a:rPr>
              <a:t>(MOV-</a:t>
            </a:r>
            <a:r>
              <a:rPr sz="1100" b="1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11)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6979919" y="589306"/>
            <a:ext cx="1371600" cy="5177155"/>
            <a:chOff x="9306559" y="589305"/>
            <a:chExt cx="1828800" cy="5177155"/>
          </a:xfrm>
        </p:grpSpPr>
        <p:sp>
          <p:nvSpPr>
            <p:cNvPr id="101" name="object 101"/>
            <p:cNvSpPr/>
            <p:nvPr/>
          </p:nvSpPr>
          <p:spPr>
            <a:xfrm>
              <a:off x="9961879" y="1742439"/>
              <a:ext cx="477520" cy="457200"/>
            </a:xfrm>
            <a:custGeom>
              <a:avLst/>
              <a:gdLst/>
              <a:ahLst/>
              <a:cxnLst/>
              <a:rect l="l" t="t" r="r" b="b"/>
              <a:pathLst>
                <a:path w="477520" h="457200">
                  <a:moveTo>
                    <a:pt x="238760" y="0"/>
                  </a:moveTo>
                  <a:lnTo>
                    <a:pt x="0" y="228600"/>
                  </a:lnTo>
                  <a:lnTo>
                    <a:pt x="238760" y="457200"/>
                  </a:lnTo>
                  <a:lnTo>
                    <a:pt x="477520" y="228600"/>
                  </a:lnTo>
                  <a:lnTo>
                    <a:pt x="23876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961879" y="1742439"/>
              <a:ext cx="477520" cy="457200"/>
            </a:xfrm>
            <a:custGeom>
              <a:avLst/>
              <a:gdLst/>
              <a:ahLst/>
              <a:cxnLst/>
              <a:rect l="l" t="t" r="r" b="b"/>
              <a:pathLst>
                <a:path w="477520" h="457200">
                  <a:moveTo>
                    <a:pt x="0" y="228600"/>
                  </a:moveTo>
                  <a:lnTo>
                    <a:pt x="238760" y="0"/>
                  </a:lnTo>
                  <a:lnTo>
                    <a:pt x="477520" y="228600"/>
                  </a:lnTo>
                  <a:lnTo>
                    <a:pt x="238760" y="457200"/>
                  </a:lnTo>
                  <a:lnTo>
                    <a:pt x="0" y="228600"/>
                  </a:lnTo>
                  <a:close/>
                </a:path>
              </a:pathLst>
            </a:custGeom>
            <a:ln w="1016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311640" y="1295399"/>
              <a:ext cx="912494" cy="4471035"/>
            </a:xfrm>
            <a:custGeom>
              <a:avLst/>
              <a:gdLst/>
              <a:ahLst/>
              <a:cxnLst/>
              <a:rect l="l" t="t" r="r" b="b"/>
              <a:pathLst>
                <a:path w="912495" h="4471035">
                  <a:moveTo>
                    <a:pt x="654050" y="674370"/>
                  </a:moveTo>
                  <a:lnTo>
                    <a:pt x="76200" y="674370"/>
                  </a:lnTo>
                  <a:lnTo>
                    <a:pt x="76200" y="642620"/>
                  </a:lnTo>
                  <a:lnTo>
                    <a:pt x="0" y="680720"/>
                  </a:lnTo>
                  <a:lnTo>
                    <a:pt x="76200" y="718820"/>
                  </a:lnTo>
                  <a:lnTo>
                    <a:pt x="76200" y="687070"/>
                  </a:lnTo>
                  <a:lnTo>
                    <a:pt x="654050" y="687070"/>
                  </a:lnTo>
                  <a:lnTo>
                    <a:pt x="654050" y="674370"/>
                  </a:lnTo>
                  <a:close/>
                </a:path>
                <a:path w="912495" h="4471035">
                  <a:moveTo>
                    <a:pt x="911860" y="970280"/>
                  </a:moveTo>
                  <a:lnTo>
                    <a:pt x="905510" y="957580"/>
                  </a:lnTo>
                  <a:lnTo>
                    <a:pt x="873760" y="894080"/>
                  </a:lnTo>
                  <a:lnTo>
                    <a:pt x="835660" y="970280"/>
                  </a:lnTo>
                  <a:lnTo>
                    <a:pt x="867410" y="970280"/>
                  </a:lnTo>
                  <a:lnTo>
                    <a:pt x="867410" y="4470768"/>
                  </a:lnTo>
                  <a:lnTo>
                    <a:pt x="880110" y="4470768"/>
                  </a:lnTo>
                  <a:lnTo>
                    <a:pt x="880110" y="970280"/>
                  </a:lnTo>
                  <a:lnTo>
                    <a:pt x="911860" y="970280"/>
                  </a:lnTo>
                  <a:close/>
                </a:path>
                <a:path w="912495" h="4471035">
                  <a:moveTo>
                    <a:pt x="912495" y="75819"/>
                  </a:moveTo>
                  <a:lnTo>
                    <a:pt x="906195" y="63500"/>
                  </a:lnTo>
                  <a:lnTo>
                    <a:pt x="873760" y="0"/>
                  </a:lnTo>
                  <a:lnTo>
                    <a:pt x="836295" y="76581"/>
                  </a:lnTo>
                  <a:lnTo>
                    <a:pt x="868032" y="76276"/>
                  </a:lnTo>
                  <a:lnTo>
                    <a:pt x="871347" y="440563"/>
                  </a:lnTo>
                  <a:lnTo>
                    <a:pt x="884047" y="440436"/>
                  </a:lnTo>
                  <a:lnTo>
                    <a:pt x="880732" y="76149"/>
                  </a:lnTo>
                  <a:lnTo>
                    <a:pt x="912495" y="75819"/>
                  </a:lnTo>
                  <a:close/>
                </a:path>
              </a:pathLst>
            </a:custGeom>
            <a:solidFill>
              <a:srgbClr val="0931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306559" y="589305"/>
              <a:ext cx="1828800" cy="995781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519919" y="629945"/>
              <a:ext cx="1391920" cy="95514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596119" y="929640"/>
              <a:ext cx="1158240" cy="325120"/>
            </a:xfrm>
            <a:custGeom>
              <a:avLst/>
              <a:gdLst/>
              <a:ahLst/>
              <a:cxnLst/>
              <a:rect l="l" t="t" r="r" b="b"/>
              <a:pathLst>
                <a:path w="1158240" h="325119">
                  <a:moveTo>
                    <a:pt x="1076959" y="0"/>
                  </a:moveTo>
                  <a:lnTo>
                    <a:pt x="81279" y="0"/>
                  </a:lnTo>
                  <a:lnTo>
                    <a:pt x="0" y="162560"/>
                  </a:lnTo>
                  <a:lnTo>
                    <a:pt x="81279" y="325120"/>
                  </a:lnTo>
                  <a:lnTo>
                    <a:pt x="1076959" y="325120"/>
                  </a:lnTo>
                  <a:lnTo>
                    <a:pt x="1158239" y="162560"/>
                  </a:lnTo>
                  <a:lnTo>
                    <a:pt x="107695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596119" y="929640"/>
              <a:ext cx="1158240" cy="325120"/>
            </a:xfrm>
            <a:custGeom>
              <a:avLst/>
              <a:gdLst/>
              <a:ahLst/>
              <a:cxnLst/>
              <a:rect l="l" t="t" r="r" b="b"/>
              <a:pathLst>
                <a:path w="1158240" h="325119">
                  <a:moveTo>
                    <a:pt x="0" y="162560"/>
                  </a:moveTo>
                  <a:lnTo>
                    <a:pt x="81279" y="0"/>
                  </a:lnTo>
                  <a:lnTo>
                    <a:pt x="1076959" y="0"/>
                  </a:lnTo>
                  <a:lnTo>
                    <a:pt x="1158239" y="162560"/>
                  </a:lnTo>
                  <a:lnTo>
                    <a:pt x="1076959" y="325120"/>
                  </a:lnTo>
                  <a:lnTo>
                    <a:pt x="81279" y="325120"/>
                  </a:lnTo>
                  <a:lnTo>
                    <a:pt x="0" y="162560"/>
                  </a:lnTo>
                  <a:close/>
                </a:path>
              </a:pathLst>
            </a:custGeom>
            <a:ln w="10160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7058026" y="2065973"/>
            <a:ext cx="485774" cy="7622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985" algn="ctr">
              <a:lnSpc>
                <a:spcPct val="104700"/>
              </a:lnSpc>
              <a:spcBef>
                <a:spcPts val="85"/>
              </a:spcBef>
            </a:pPr>
            <a:r>
              <a:rPr sz="850" b="1" spc="-5" dirty="0">
                <a:solidFill>
                  <a:srgbClr val="FF0000"/>
                </a:solidFill>
                <a:latin typeface="Carlito"/>
                <a:cs typeface="Carlito"/>
              </a:rPr>
              <a:t>On </a:t>
            </a:r>
            <a:r>
              <a:rPr sz="850" b="1" spc="5" dirty="0">
                <a:solidFill>
                  <a:srgbClr val="FF0000"/>
                </a:solidFill>
                <a:latin typeface="Carlito"/>
                <a:cs typeface="Carlito"/>
              </a:rPr>
              <a:t>full  </a:t>
            </a:r>
            <a:r>
              <a:rPr sz="850" b="1" spc="10" dirty="0">
                <a:solidFill>
                  <a:srgbClr val="FF0000"/>
                </a:solidFill>
                <a:latin typeface="Carlito"/>
                <a:cs typeface="Carlito"/>
              </a:rPr>
              <a:t>payment  of     </a:t>
            </a:r>
            <a:r>
              <a:rPr sz="1050" b="1" spc="25" dirty="0">
                <a:solidFill>
                  <a:srgbClr val="FF0000"/>
                </a:solidFill>
                <a:latin typeface="Carlito"/>
                <a:cs typeface="Carlito"/>
              </a:rPr>
              <a:t>li</a:t>
            </a:r>
            <a:r>
              <a:rPr sz="1050" b="1" spc="-25" dirty="0">
                <a:solidFill>
                  <a:srgbClr val="FF0000"/>
                </a:solidFill>
                <a:latin typeface="Carlito"/>
                <a:cs typeface="Carlito"/>
              </a:rPr>
              <a:t>a</a:t>
            </a:r>
            <a:r>
              <a:rPr sz="1050" b="1" spc="20" dirty="0">
                <a:solidFill>
                  <a:srgbClr val="FF0000"/>
                </a:solidFill>
                <a:latin typeface="Carlito"/>
                <a:cs typeface="Carlito"/>
              </a:rPr>
              <a:t>b</a:t>
            </a:r>
            <a:r>
              <a:rPr sz="1050" b="1" spc="25" dirty="0">
                <a:solidFill>
                  <a:srgbClr val="FF0000"/>
                </a:solidFill>
                <a:latin typeface="Carlito"/>
                <a:cs typeface="Carlito"/>
              </a:rPr>
              <a:t>ili</a:t>
            </a:r>
            <a:r>
              <a:rPr sz="1050" b="1" spc="20" dirty="0">
                <a:solidFill>
                  <a:srgbClr val="FF0000"/>
                </a:solidFill>
                <a:latin typeface="Carlito"/>
                <a:cs typeface="Carlito"/>
              </a:rPr>
              <a:t>t</a:t>
            </a:r>
            <a:r>
              <a:rPr sz="1050" b="1" spc="25" dirty="0">
                <a:solidFill>
                  <a:srgbClr val="FF0000"/>
                </a:solidFill>
                <a:latin typeface="Carlito"/>
                <a:cs typeface="Carlito"/>
              </a:rPr>
              <a:t>i</a:t>
            </a:r>
            <a:r>
              <a:rPr sz="1050" b="1" spc="50" dirty="0">
                <a:solidFill>
                  <a:srgbClr val="FF0000"/>
                </a:solidFill>
                <a:latin typeface="Carlito"/>
                <a:cs typeface="Carlito"/>
              </a:rPr>
              <a:t>e</a:t>
            </a:r>
            <a:r>
              <a:rPr sz="1050" b="1" spc="10" dirty="0">
                <a:solidFill>
                  <a:srgbClr val="FF0000"/>
                </a:solidFill>
                <a:latin typeface="Carlito"/>
                <a:cs typeface="Carlito"/>
              </a:rPr>
              <a:t>s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258051" y="990600"/>
            <a:ext cx="742949" cy="1846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1100" b="1" spc="1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100" b="1" spc="1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1100" b="1" spc="4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100" b="1" spc="35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ery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739825" y="1407794"/>
            <a:ext cx="642175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10" dirty="0">
                <a:solidFill>
                  <a:srgbClr val="FF0000"/>
                </a:solidFill>
                <a:latin typeface="Carlito"/>
                <a:cs typeface="Carlito"/>
              </a:rPr>
              <a:t>Non-</a:t>
            </a:r>
            <a:r>
              <a:rPr sz="1000" b="1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b="1" spc="10" dirty="0">
                <a:solidFill>
                  <a:srgbClr val="FF0000"/>
                </a:solidFill>
                <a:latin typeface="Carlito"/>
                <a:cs typeface="Carlito"/>
              </a:rPr>
              <a:t>payment</a:t>
            </a:r>
            <a:endParaRPr sz="1000">
              <a:latin typeface="Carlito"/>
              <a:cs typeface="Carlito"/>
            </a:endParaRPr>
          </a:p>
          <a:p>
            <a:pPr marL="63500">
              <a:lnSpc>
                <a:spcPct val="100000"/>
              </a:lnSpc>
              <a:spcBef>
                <a:spcPts val="20"/>
              </a:spcBef>
            </a:pPr>
            <a:r>
              <a:rPr sz="1000" b="1" spc="10" dirty="0">
                <a:solidFill>
                  <a:srgbClr val="FF0000"/>
                </a:solidFill>
                <a:latin typeface="Carlito"/>
                <a:cs typeface="Carlito"/>
              </a:rPr>
              <a:t>of</a:t>
            </a:r>
            <a:r>
              <a:rPr sz="1000" b="1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b="1" spc="20" dirty="0">
                <a:solidFill>
                  <a:srgbClr val="FF0000"/>
                </a:solidFill>
                <a:latin typeface="Carlito"/>
                <a:cs typeface="Carlito"/>
              </a:rPr>
              <a:t>liabilities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0" y="0"/>
            <a:ext cx="8427720" cy="5784850"/>
            <a:chOff x="0" y="0"/>
            <a:chExt cx="11236960" cy="5784850"/>
          </a:xfrm>
        </p:grpSpPr>
        <p:sp>
          <p:nvSpPr>
            <p:cNvPr id="112" name="object 112"/>
            <p:cNvSpPr/>
            <p:nvPr/>
          </p:nvSpPr>
          <p:spPr>
            <a:xfrm>
              <a:off x="4109720" y="1024000"/>
              <a:ext cx="1318260" cy="4761230"/>
            </a:xfrm>
            <a:custGeom>
              <a:avLst/>
              <a:gdLst/>
              <a:ahLst/>
              <a:cxnLst/>
              <a:rect l="l" t="t" r="r" b="b"/>
              <a:pathLst>
                <a:path w="1318260" h="4761230">
                  <a:moveTo>
                    <a:pt x="64007" y="4687150"/>
                  </a:moveTo>
                  <a:lnTo>
                    <a:pt x="0" y="4743386"/>
                  </a:lnTo>
                  <a:lnTo>
                    <a:pt x="83438" y="4760836"/>
                  </a:lnTo>
                  <a:lnTo>
                    <a:pt x="76174" y="4733290"/>
                  </a:lnTo>
                  <a:lnTo>
                    <a:pt x="63372" y="4733290"/>
                  </a:lnTo>
                  <a:lnTo>
                    <a:pt x="59562" y="4721161"/>
                  </a:lnTo>
                  <a:lnTo>
                    <a:pt x="71953" y="4717283"/>
                  </a:lnTo>
                  <a:lnTo>
                    <a:pt x="64007" y="4687150"/>
                  </a:lnTo>
                  <a:close/>
                </a:path>
                <a:path w="1318260" h="4761230">
                  <a:moveTo>
                    <a:pt x="71953" y="4717283"/>
                  </a:moveTo>
                  <a:lnTo>
                    <a:pt x="59562" y="4721161"/>
                  </a:lnTo>
                  <a:lnTo>
                    <a:pt x="63372" y="4733290"/>
                  </a:lnTo>
                  <a:lnTo>
                    <a:pt x="75200" y="4729595"/>
                  </a:lnTo>
                  <a:lnTo>
                    <a:pt x="71953" y="4717283"/>
                  </a:lnTo>
                  <a:close/>
                </a:path>
                <a:path w="1318260" h="4761230">
                  <a:moveTo>
                    <a:pt x="75200" y="4729595"/>
                  </a:moveTo>
                  <a:lnTo>
                    <a:pt x="63372" y="4733290"/>
                  </a:lnTo>
                  <a:lnTo>
                    <a:pt x="76174" y="4733290"/>
                  </a:lnTo>
                  <a:lnTo>
                    <a:pt x="75200" y="4729595"/>
                  </a:lnTo>
                  <a:close/>
                </a:path>
                <a:path w="1318260" h="4761230">
                  <a:moveTo>
                    <a:pt x="74398" y="4716518"/>
                  </a:moveTo>
                  <a:lnTo>
                    <a:pt x="71953" y="4717283"/>
                  </a:lnTo>
                  <a:lnTo>
                    <a:pt x="75200" y="4729595"/>
                  </a:lnTo>
                  <a:lnTo>
                    <a:pt x="79755" y="4728171"/>
                  </a:lnTo>
                  <a:lnTo>
                    <a:pt x="95884" y="4718532"/>
                  </a:lnTo>
                  <a:lnTo>
                    <a:pt x="98246" y="4716881"/>
                  </a:lnTo>
                  <a:lnTo>
                    <a:pt x="73787" y="4716881"/>
                  </a:lnTo>
                  <a:lnTo>
                    <a:pt x="74398" y="4716518"/>
                  </a:lnTo>
                  <a:close/>
                </a:path>
                <a:path w="1318260" h="4761230">
                  <a:moveTo>
                    <a:pt x="75183" y="4716272"/>
                  </a:moveTo>
                  <a:lnTo>
                    <a:pt x="74398" y="4716518"/>
                  </a:lnTo>
                  <a:lnTo>
                    <a:pt x="73787" y="4716881"/>
                  </a:lnTo>
                  <a:lnTo>
                    <a:pt x="75183" y="4716272"/>
                  </a:lnTo>
                  <a:close/>
                </a:path>
                <a:path w="1318260" h="4761230">
                  <a:moveTo>
                    <a:pt x="99118" y="4716272"/>
                  </a:moveTo>
                  <a:lnTo>
                    <a:pt x="75183" y="4716272"/>
                  </a:lnTo>
                  <a:lnTo>
                    <a:pt x="73787" y="4716881"/>
                  </a:lnTo>
                  <a:lnTo>
                    <a:pt x="98246" y="4716881"/>
                  </a:lnTo>
                  <a:lnTo>
                    <a:pt x="99118" y="4716272"/>
                  </a:lnTo>
                  <a:close/>
                </a:path>
                <a:path w="1318260" h="4761230">
                  <a:moveTo>
                    <a:pt x="111324" y="4707737"/>
                  </a:moveTo>
                  <a:lnTo>
                    <a:pt x="89153" y="4707737"/>
                  </a:lnTo>
                  <a:lnTo>
                    <a:pt x="74398" y="4716518"/>
                  </a:lnTo>
                  <a:lnTo>
                    <a:pt x="75183" y="4716272"/>
                  </a:lnTo>
                  <a:lnTo>
                    <a:pt x="99118" y="4716272"/>
                  </a:lnTo>
                  <a:lnTo>
                    <a:pt x="111324" y="4707737"/>
                  </a:lnTo>
                  <a:close/>
                </a:path>
                <a:path w="1318260" h="4761230">
                  <a:moveTo>
                    <a:pt x="124380" y="4697310"/>
                  </a:moveTo>
                  <a:lnTo>
                    <a:pt x="104139" y="4697310"/>
                  </a:lnTo>
                  <a:lnTo>
                    <a:pt x="88920" y="4707876"/>
                  </a:lnTo>
                  <a:lnTo>
                    <a:pt x="89153" y="4707737"/>
                  </a:lnTo>
                  <a:lnTo>
                    <a:pt x="111324" y="4707737"/>
                  </a:lnTo>
                  <a:lnTo>
                    <a:pt x="111505" y="4707610"/>
                  </a:lnTo>
                  <a:lnTo>
                    <a:pt x="124380" y="4697310"/>
                  </a:lnTo>
                  <a:close/>
                </a:path>
                <a:path w="1318260" h="4761230">
                  <a:moveTo>
                    <a:pt x="194125" y="4622469"/>
                  </a:moveTo>
                  <a:lnTo>
                    <a:pt x="178434" y="4622469"/>
                  </a:lnTo>
                  <a:lnTo>
                    <a:pt x="148462" y="4657242"/>
                  </a:lnTo>
                  <a:lnTo>
                    <a:pt x="118617" y="4685741"/>
                  </a:lnTo>
                  <a:lnTo>
                    <a:pt x="103758" y="4697564"/>
                  </a:lnTo>
                  <a:lnTo>
                    <a:pt x="104139" y="4697310"/>
                  </a:lnTo>
                  <a:lnTo>
                    <a:pt x="124380" y="4697310"/>
                  </a:lnTo>
                  <a:lnTo>
                    <a:pt x="127126" y="4695113"/>
                  </a:lnTo>
                  <a:lnTo>
                    <a:pt x="157860" y="4665751"/>
                  </a:lnTo>
                  <a:lnTo>
                    <a:pt x="188213" y="4630559"/>
                  </a:lnTo>
                  <a:lnTo>
                    <a:pt x="194125" y="4622469"/>
                  </a:lnTo>
                  <a:close/>
                </a:path>
                <a:path w="1318260" h="4761230">
                  <a:moveTo>
                    <a:pt x="118999" y="4685372"/>
                  </a:moveTo>
                  <a:lnTo>
                    <a:pt x="118538" y="4685741"/>
                  </a:lnTo>
                  <a:lnTo>
                    <a:pt x="118999" y="4685372"/>
                  </a:lnTo>
                  <a:close/>
                </a:path>
                <a:path w="1318260" h="4761230">
                  <a:moveTo>
                    <a:pt x="148843" y="4656785"/>
                  </a:moveTo>
                  <a:lnTo>
                    <a:pt x="148366" y="4657242"/>
                  </a:lnTo>
                  <a:lnTo>
                    <a:pt x="148843" y="4656785"/>
                  </a:lnTo>
                  <a:close/>
                </a:path>
                <a:path w="1318260" h="4761230">
                  <a:moveTo>
                    <a:pt x="251233" y="4536948"/>
                  </a:moveTo>
                  <a:lnTo>
                    <a:pt x="236727" y="4536948"/>
                  </a:lnTo>
                  <a:lnTo>
                    <a:pt x="207517" y="4582718"/>
                  </a:lnTo>
                  <a:lnTo>
                    <a:pt x="178053" y="4622863"/>
                  </a:lnTo>
                  <a:lnTo>
                    <a:pt x="178434" y="4622469"/>
                  </a:lnTo>
                  <a:lnTo>
                    <a:pt x="194125" y="4622469"/>
                  </a:lnTo>
                  <a:lnTo>
                    <a:pt x="218058" y="4589716"/>
                  </a:lnTo>
                  <a:lnTo>
                    <a:pt x="247522" y="4543552"/>
                  </a:lnTo>
                  <a:lnTo>
                    <a:pt x="251233" y="4536948"/>
                  </a:lnTo>
                  <a:close/>
                </a:path>
                <a:path w="1318260" h="4761230">
                  <a:moveTo>
                    <a:pt x="207644" y="4582375"/>
                  </a:moveTo>
                  <a:lnTo>
                    <a:pt x="207394" y="4582718"/>
                  </a:lnTo>
                  <a:lnTo>
                    <a:pt x="207644" y="4582375"/>
                  </a:lnTo>
                  <a:close/>
                </a:path>
                <a:path w="1318260" h="4761230">
                  <a:moveTo>
                    <a:pt x="307199" y="4430522"/>
                  </a:moveTo>
                  <a:lnTo>
                    <a:pt x="293242" y="4430522"/>
                  </a:lnTo>
                  <a:lnTo>
                    <a:pt x="265049" y="4486402"/>
                  </a:lnTo>
                  <a:lnTo>
                    <a:pt x="236474" y="4537202"/>
                  </a:lnTo>
                  <a:lnTo>
                    <a:pt x="236727" y="4536948"/>
                  </a:lnTo>
                  <a:lnTo>
                    <a:pt x="251233" y="4536948"/>
                  </a:lnTo>
                  <a:lnTo>
                    <a:pt x="276351" y="4492244"/>
                  </a:lnTo>
                  <a:lnTo>
                    <a:pt x="304672" y="4436110"/>
                  </a:lnTo>
                  <a:lnTo>
                    <a:pt x="307199" y="4430522"/>
                  </a:lnTo>
                  <a:close/>
                </a:path>
                <a:path w="1318260" h="4761230">
                  <a:moveTo>
                    <a:pt x="265175" y="4486148"/>
                  </a:moveTo>
                  <a:lnTo>
                    <a:pt x="265033" y="4486402"/>
                  </a:lnTo>
                  <a:lnTo>
                    <a:pt x="265175" y="4486148"/>
                  </a:lnTo>
                  <a:close/>
                </a:path>
                <a:path w="1318260" h="4761230">
                  <a:moveTo>
                    <a:pt x="334381" y="4369943"/>
                  </a:moveTo>
                  <a:lnTo>
                    <a:pt x="320675" y="4369943"/>
                  </a:lnTo>
                  <a:lnTo>
                    <a:pt x="293126" y="4430753"/>
                  </a:lnTo>
                  <a:lnTo>
                    <a:pt x="293242" y="4430522"/>
                  </a:lnTo>
                  <a:lnTo>
                    <a:pt x="307199" y="4430522"/>
                  </a:lnTo>
                  <a:lnTo>
                    <a:pt x="332231" y="4375150"/>
                  </a:lnTo>
                  <a:lnTo>
                    <a:pt x="334381" y="4369943"/>
                  </a:lnTo>
                  <a:close/>
                </a:path>
                <a:path w="1318260" h="4761230">
                  <a:moveTo>
                    <a:pt x="361099" y="4304792"/>
                  </a:moveTo>
                  <a:lnTo>
                    <a:pt x="347599" y="4304792"/>
                  </a:lnTo>
                  <a:lnTo>
                    <a:pt x="320547" y="4370197"/>
                  </a:lnTo>
                  <a:lnTo>
                    <a:pt x="320675" y="4369943"/>
                  </a:lnTo>
                  <a:lnTo>
                    <a:pt x="334381" y="4369943"/>
                  </a:lnTo>
                  <a:lnTo>
                    <a:pt x="359282" y="4309618"/>
                  </a:lnTo>
                  <a:lnTo>
                    <a:pt x="361099" y="4304792"/>
                  </a:lnTo>
                  <a:close/>
                </a:path>
                <a:path w="1318260" h="4761230">
                  <a:moveTo>
                    <a:pt x="1242931" y="31226"/>
                  </a:moveTo>
                  <a:lnTo>
                    <a:pt x="1206627" y="53212"/>
                  </a:lnTo>
                  <a:lnTo>
                    <a:pt x="1160271" y="95123"/>
                  </a:lnTo>
                  <a:lnTo>
                    <a:pt x="1129918" y="130301"/>
                  </a:lnTo>
                  <a:lnTo>
                    <a:pt x="1100074" y="171196"/>
                  </a:lnTo>
                  <a:lnTo>
                    <a:pt x="1070737" y="217297"/>
                  </a:lnTo>
                  <a:lnTo>
                    <a:pt x="1041780" y="268604"/>
                  </a:lnTo>
                  <a:lnTo>
                    <a:pt x="1013587" y="324738"/>
                  </a:lnTo>
                  <a:lnTo>
                    <a:pt x="985901" y="385699"/>
                  </a:lnTo>
                  <a:lnTo>
                    <a:pt x="958850" y="451231"/>
                  </a:lnTo>
                  <a:lnTo>
                    <a:pt x="932688" y="521081"/>
                  </a:lnTo>
                  <a:lnTo>
                    <a:pt x="907160" y="594995"/>
                  </a:lnTo>
                  <a:lnTo>
                    <a:pt x="882650" y="672719"/>
                  </a:lnTo>
                  <a:lnTo>
                    <a:pt x="858901" y="754252"/>
                  </a:lnTo>
                  <a:lnTo>
                    <a:pt x="836167" y="839088"/>
                  </a:lnTo>
                  <a:lnTo>
                    <a:pt x="814577" y="927226"/>
                  </a:lnTo>
                  <a:lnTo>
                    <a:pt x="793876" y="1018286"/>
                  </a:lnTo>
                  <a:lnTo>
                    <a:pt x="774445" y="1112393"/>
                  </a:lnTo>
                  <a:lnTo>
                    <a:pt x="756284" y="1208913"/>
                  </a:lnTo>
                  <a:lnTo>
                    <a:pt x="739266" y="1307846"/>
                  </a:lnTo>
                  <a:lnTo>
                    <a:pt x="723645" y="1408938"/>
                  </a:lnTo>
                  <a:lnTo>
                    <a:pt x="709421" y="1511935"/>
                  </a:lnTo>
                  <a:lnTo>
                    <a:pt x="696594" y="1616710"/>
                  </a:lnTo>
                  <a:lnTo>
                    <a:pt x="685291" y="1723009"/>
                  </a:lnTo>
                  <a:lnTo>
                    <a:pt x="675639" y="1830577"/>
                  </a:lnTo>
                  <a:lnTo>
                    <a:pt x="667512" y="1939289"/>
                  </a:lnTo>
                  <a:lnTo>
                    <a:pt x="661135" y="2049526"/>
                  </a:lnTo>
                  <a:lnTo>
                    <a:pt x="656579" y="2159381"/>
                  </a:lnTo>
                  <a:lnTo>
                    <a:pt x="653666" y="2269871"/>
                  </a:lnTo>
                  <a:lnTo>
                    <a:pt x="652651" y="2380488"/>
                  </a:lnTo>
                  <a:lnTo>
                    <a:pt x="651757" y="2491232"/>
                  </a:lnTo>
                  <a:lnTo>
                    <a:pt x="648954" y="2601849"/>
                  </a:lnTo>
                  <a:lnTo>
                    <a:pt x="644397" y="2711450"/>
                  </a:lnTo>
                  <a:lnTo>
                    <a:pt x="637920" y="2820797"/>
                  </a:lnTo>
                  <a:lnTo>
                    <a:pt x="629919" y="2929255"/>
                  </a:lnTo>
                  <a:lnTo>
                    <a:pt x="620140" y="3036570"/>
                  </a:lnTo>
                  <a:lnTo>
                    <a:pt x="608964" y="3142742"/>
                  </a:lnTo>
                  <a:lnTo>
                    <a:pt x="596138" y="3247263"/>
                  </a:lnTo>
                  <a:lnTo>
                    <a:pt x="581913" y="3350132"/>
                  </a:lnTo>
                  <a:lnTo>
                    <a:pt x="566292" y="3450971"/>
                  </a:lnTo>
                  <a:lnTo>
                    <a:pt x="549401" y="3549777"/>
                  </a:lnTo>
                  <a:lnTo>
                    <a:pt x="531240" y="3646043"/>
                  </a:lnTo>
                  <a:lnTo>
                    <a:pt x="511809" y="3739896"/>
                  </a:lnTo>
                  <a:lnTo>
                    <a:pt x="491235" y="3830828"/>
                  </a:lnTo>
                  <a:lnTo>
                    <a:pt x="469645" y="3918712"/>
                  </a:lnTo>
                  <a:lnTo>
                    <a:pt x="447039" y="4003421"/>
                  </a:lnTo>
                  <a:lnTo>
                    <a:pt x="423417" y="4084447"/>
                  </a:lnTo>
                  <a:lnTo>
                    <a:pt x="398906" y="4161917"/>
                  </a:lnTo>
                  <a:lnTo>
                    <a:pt x="373633" y="4235577"/>
                  </a:lnTo>
                  <a:lnTo>
                    <a:pt x="347471" y="4305046"/>
                  </a:lnTo>
                  <a:lnTo>
                    <a:pt x="347599" y="4304792"/>
                  </a:lnTo>
                  <a:lnTo>
                    <a:pt x="361099" y="4304792"/>
                  </a:lnTo>
                  <a:lnTo>
                    <a:pt x="385571" y="4239768"/>
                  </a:lnTo>
                  <a:lnTo>
                    <a:pt x="410971" y="4165854"/>
                  </a:lnTo>
                  <a:lnTo>
                    <a:pt x="435609" y="4088129"/>
                  </a:lnTo>
                  <a:lnTo>
                    <a:pt x="459231" y="4006723"/>
                  </a:lnTo>
                  <a:lnTo>
                    <a:pt x="481964" y="3921760"/>
                  </a:lnTo>
                  <a:lnTo>
                    <a:pt x="503554" y="3833622"/>
                  </a:lnTo>
                  <a:lnTo>
                    <a:pt x="524255" y="3742563"/>
                  </a:lnTo>
                  <a:lnTo>
                    <a:pt x="543687" y="3648455"/>
                  </a:lnTo>
                  <a:lnTo>
                    <a:pt x="561847" y="3551936"/>
                  </a:lnTo>
                  <a:lnTo>
                    <a:pt x="578865" y="3453003"/>
                  </a:lnTo>
                  <a:lnTo>
                    <a:pt x="594487" y="3351911"/>
                  </a:lnTo>
                  <a:lnTo>
                    <a:pt x="608710" y="3248914"/>
                  </a:lnTo>
                  <a:lnTo>
                    <a:pt x="621538" y="3144139"/>
                  </a:lnTo>
                  <a:lnTo>
                    <a:pt x="632840" y="3037840"/>
                  </a:lnTo>
                  <a:lnTo>
                    <a:pt x="642492" y="2930271"/>
                  </a:lnTo>
                  <a:lnTo>
                    <a:pt x="650620" y="2821559"/>
                  </a:lnTo>
                  <a:lnTo>
                    <a:pt x="656997" y="2711323"/>
                  </a:lnTo>
                  <a:lnTo>
                    <a:pt x="661553" y="2601468"/>
                  </a:lnTo>
                  <a:lnTo>
                    <a:pt x="664466" y="2490978"/>
                  </a:lnTo>
                  <a:lnTo>
                    <a:pt x="665354" y="2380361"/>
                  </a:lnTo>
                  <a:lnTo>
                    <a:pt x="666375" y="2269616"/>
                  </a:lnTo>
                  <a:lnTo>
                    <a:pt x="669178" y="2159000"/>
                  </a:lnTo>
                  <a:lnTo>
                    <a:pt x="673772" y="2048890"/>
                  </a:lnTo>
                  <a:lnTo>
                    <a:pt x="680277" y="1939289"/>
                  </a:lnTo>
                  <a:lnTo>
                    <a:pt x="688224" y="1831594"/>
                  </a:lnTo>
                  <a:lnTo>
                    <a:pt x="697980" y="1724406"/>
                  </a:lnTo>
                  <a:lnTo>
                    <a:pt x="709154" y="1618234"/>
                  </a:lnTo>
                  <a:lnTo>
                    <a:pt x="721979" y="1513713"/>
                  </a:lnTo>
                  <a:lnTo>
                    <a:pt x="736201" y="1410843"/>
                  </a:lnTo>
                  <a:lnTo>
                    <a:pt x="736238" y="1410715"/>
                  </a:lnTo>
                  <a:lnTo>
                    <a:pt x="751839" y="1309877"/>
                  </a:lnTo>
                  <a:lnTo>
                    <a:pt x="768709" y="1211199"/>
                  </a:lnTo>
                  <a:lnTo>
                    <a:pt x="786868" y="1114933"/>
                  </a:lnTo>
                  <a:lnTo>
                    <a:pt x="806296" y="1021079"/>
                  </a:lnTo>
                  <a:lnTo>
                    <a:pt x="826868" y="930148"/>
                  </a:lnTo>
                  <a:lnTo>
                    <a:pt x="848455" y="842263"/>
                  </a:lnTo>
                  <a:lnTo>
                    <a:pt x="871059" y="757682"/>
                  </a:lnTo>
                  <a:lnTo>
                    <a:pt x="871130" y="757554"/>
                  </a:lnTo>
                  <a:lnTo>
                    <a:pt x="894804" y="676528"/>
                  </a:lnTo>
                  <a:lnTo>
                    <a:pt x="919185" y="599059"/>
                  </a:lnTo>
                  <a:lnTo>
                    <a:pt x="944626" y="525272"/>
                  </a:lnTo>
                  <a:lnTo>
                    <a:pt x="970692" y="456057"/>
                  </a:lnTo>
                  <a:lnTo>
                    <a:pt x="997480" y="390906"/>
                  </a:lnTo>
                  <a:lnTo>
                    <a:pt x="1025028" y="330326"/>
                  </a:lnTo>
                  <a:lnTo>
                    <a:pt x="1053083" y="274447"/>
                  </a:lnTo>
                  <a:lnTo>
                    <a:pt x="1081658" y="223647"/>
                  </a:lnTo>
                  <a:lnTo>
                    <a:pt x="1110614" y="178181"/>
                  </a:lnTo>
                  <a:lnTo>
                    <a:pt x="1139799" y="138429"/>
                  </a:lnTo>
                  <a:lnTo>
                    <a:pt x="1169467" y="104012"/>
                  </a:lnTo>
                  <a:lnTo>
                    <a:pt x="1169289" y="104012"/>
                  </a:lnTo>
                  <a:lnTo>
                    <a:pt x="1199242" y="75437"/>
                  </a:lnTo>
                  <a:lnTo>
                    <a:pt x="1214374" y="63246"/>
                  </a:lnTo>
                  <a:lnTo>
                    <a:pt x="1228997" y="53086"/>
                  </a:lnTo>
                  <a:lnTo>
                    <a:pt x="1229359" y="52832"/>
                  </a:lnTo>
                  <a:lnTo>
                    <a:pt x="1243278" y="44576"/>
                  </a:lnTo>
                  <a:lnTo>
                    <a:pt x="1242949" y="44576"/>
                  </a:lnTo>
                  <a:lnTo>
                    <a:pt x="1244345" y="43941"/>
                  </a:lnTo>
                  <a:lnTo>
                    <a:pt x="1245004" y="43941"/>
                  </a:lnTo>
                  <a:lnTo>
                    <a:pt x="1246189" y="43576"/>
                  </a:lnTo>
                  <a:lnTo>
                    <a:pt x="1242931" y="31226"/>
                  </a:lnTo>
                  <a:close/>
                </a:path>
                <a:path w="1318260" h="4761230">
                  <a:moveTo>
                    <a:pt x="373633" y="4235323"/>
                  </a:moveTo>
                  <a:lnTo>
                    <a:pt x="373538" y="4235577"/>
                  </a:lnTo>
                  <a:lnTo>
                    <a:pt x="373633" y="4235323"/>
                  </a:lnTo>
                  <a:close/>
                </a:path>
                <a:path w="1318260" h="4761230">
                  <a:moveTo>
                    <a:pt x="398906" y="4161790"/>
                  </a:moveTo>
                  <a:close/>
                </a:path>
                <a:path w="1318260" h="4761230">
                  <a:moveTo>
                    <a:pt x="423417" y="4084320"/>
                  </a:moveTo>
                  <a:close/>
                </a:path>
                <a:path w="1318260" h="4761230">
                  <a:moveTo>
                    <a:pt x="447039" y="4003294"/>
                  </a:moveTo>
                  <a:close/>
                </a:path>
                <a:path w="1318260" h="4761230">
                  <a:moveTo>
                    <a:pt x="469645" y="3918585"/>
                  </a:moveTo>
                  <a:close/>
                </a:path>
                <a:path w="1318260" h="4761230">
                  <a:moveTo>
                    <a:pt x="491235" y="3830701"/>
                  </a:moveTo>
                  <a:close/>
                </a:path>
                <a:path w="1318260" h="4761230">
                  <a:moveTo>
                    <a:pt x="511809" y="3739769"/>
                  </a:moveTo>
                  <a:close/>
                </a:path>
                <a:path w="1318260" h="4761230">
                  <a:moveTo>
                    <a:pt x="531240" y="3645916"/>
                  </a:moveTo>
                  <a:close/>
                </a:path>
                <a:path w="1318260" h="4761230">
                  <a:moveTo>
                    <a:pt x="549401" y="3549650"/>
                  </a:moveTo>
                  <a:close/>
                </a:path>
                <a:path w="1318260" h="4761230">
                  <a:moveTo>
                    <a:pt x="581913" y="3350005"/>
                  </a:moveTo>
                  <a:close/>
                </a:path>
                <a:path w="1318260" h="4761230">
                  <a:moveTo>
                    <a:pt x="596138" y="3247136"/>
                  </a:moveTo>
                  <a:close/>
                </a:path>
                <a:path w="1318260" h="4761230">
                  <a:moveTo>
                    <a:pt x="608964" y="3142615"/>
                  </a:moveTo>
                  <a:close/>
                </a:path>
                <a:path w="1318260" h="4761230">
                  <a:moveTo>
                    <a:pt x="620140" y="3036443"/>
                  </a:moveTo>
                  <a:close/>
                </a:path>
                <a:path w="1318260" h="4761230">
                  <a:moveTo>
                    <a:pt x="629919" y="2929128"/>
                  </a:moveTo>
                  <a:close/>
                </a:path>
                <a:path w="1318260" h="4761230">
                  <a:moveTo>
                    <a:pt x="637920" y="2820670"/>
                  </a:moveTo>
                  <a:lnTo>
                    <a:pt x="637911" y="2820797"/>
                  </a:lnTo>
                  <a:lnTo>
                    <a:pt x="637920" y="2820670"/>
                  </a:lnTo>
                  <a:close/>
                </a:path>
                <a:path w="1318260" h="4761230">
                  <a:moveTo>
                    <a:pt x="644397" y="2711323"/>
                  </a:moveTo>
                  <a:close/>
                </a:path>
                <a:path w="1318260" h="4761230">
                  <a:moveTo>
                    <a:pt x="651763" y="2490978"/>
                  </a:moveTo>
                  <a:close/>
                </a:path>
                <a:path w="1318260" h="4761230">
                  <a:moveTo>
                    <a:pt x="666372" y="2269744"/>
                  </a:moveTo>
                  <a:close/>
                </a:path>
                <a:path w="1318260" h="4761230">
                  <a:moveTo>
                    <a:pt x="673742" y="2049399"/>
                  </a:moveTo>
                  <a:close/>
                </a:path>
                <a:path w="1318260" h="4761230">
                  <a:moveTo>
                    <a:pt x="680221" y="1940052"/>
                  </a:moveTo>
                  <a:close/>
                </a:path>
                <a:path w="1318260" h="4761230">
                  <a:moveTo>
                    <a:pt x="688224" y="1831594"/>
                  </a:moveTo>
                  <a:close/>
                </a:path>
                <a:path w="1318260" h="4761230">
                  <a:moveTo>
                    <a:pt x="698005" y="1724278"/>
                  </a:moveTo>
                  <a:lnTo>
                    <a:pt x="697991" y="1724406"/>
                  </a:lnTo>
                  <a:lnTo>
                    <a:pt x="698005" y="1724278"/>
                  </a:lnTo>
                  <a:close/>
                </a:path>
                <a:path w="1318260" h="4761230">
                  <a:moveTo>
                    <a:pt x="709183" y="1618107"/>
                  </a:moveTo>
                  <a:close/>
                </a:path>
                <a:path w="1318260" h="4761230">
                  <a:moveTo>
                    <a:pt x="722012" y="1513586"/>
                  </a:moveTo>
                  <a:close/>
                </a:path>
                <a:path w="1318260" h="4761230">
                  <a:moveTo>
                    <a:pt x="736238" y="1410715"/>
                  </a:moveTo>
                  <a:lnTo>
                    <a:pt x="736218" y="1410843"/>
                  </a:lnTo>
                  <a:lnTo>
                    <a:pt x="736238" y="1410715"/>
                  </a:lnTo>
                  <a:close/>
                </a:path>
                <a:path w="1318260" h="4761230">
                  <a:moveTo>
                    <a:pt x="768754" y="1211072"/>
                  </a:moveTo>
                  <a:close/>
                </a:path>
                <a:path w="1318260" h="4761230">
                  <a:moveTo>
                    <a:pt x="786918" y="1114806"/>
                  </a:moveTo>
                  <a:close/>
                </a:path>
                <a:path w="1318260" h="4761230">
                  <a:moveTo>
                    <a:pt x="806351" y="1020952"/>
                  </a:moveTo>
                  <a:close/>
                </a:path>
                <a:path w="1318260" h="4761230">
                  <a:moveTo>
                    <a:pt x="826928" y="930021"/>
                  </a:moveTo>
                  <a:close/>
                </a:path>
                <a:path w="1318260" h="4761230">
                  <a:moveTo>
                    <a:pt x="848520" y="842137"/>
                  </a:moveTo>
                  <a:close/>
                </a:path>
                <a:path w="1318260" h="4761230">
                  <a:moveTo>
                    <a:pt x="871130" y="757554"/>
                  </a:moveTo>
                  <a:lnTo>
                    <a:pt x="871092" y="757682"/>
                  </a:lnTo>
                  <a:lnTo>
                    <a:pt x="871130" y="757554"/>
                  </a:lnTo>
                  <a:close/>
                </a:path>
                <a:path w="1318260" h="4761230">
                  <a:moveTo>
                    <a:pt x="894841" y="676401"/>
                  </a:moveTo>
                  <a:close/>
                </a:path>
                <a:path w="1318260" h="4761230">
                  <a:moveTo>
                    <a:pt x="919269" y="598932"/>
                  </a:moveTo>
                  <a:close/>
                </a:path>
                <a:path w="1318260" h="4761230">
                  <a:moveTo>
                    <a:pt x="944721" y="525272"/>
                  </a:moveTo>
                  <a:lnTo>
                    <a:pt x="944626" y="525526"/>
                  </a:lnTo>
                  <a:lnTo>
                    <a:pt x="944721" y="525272"/>
                  </a:lnTo>
                  <a:close/>
                </a:path>
                <a:path w="1318260" h="4761230">
                  <a:moveTo>
                    <a:pt x="970788" y="455802"/>
                  </a:moveTo>
                  <a:lnTo>
                    <a:pt x="970660" y="456057"/>
                  </a:lnTo>
                  <a:lnTo>
                    <a:pt x="970788" y="455802"/>
                  </a:lnTo>
                  <a:close/>
                </a:path>
                <a:path w="1318260" h="4761230">
                  <a:moveTo>
                    <a:pt x="997584" y="390651"/>
                  </a:moveTo>
                  <a:lnTo>
                    <a:pt x="997457" y="390906"/>
                  </a:lnTo>
                  <a:lnTo>
                    <a:pt x="997584" y="390651"/>
                  </a:lnTo>
                  <a:close/>
                </a:path>
                <a:path w="1318260" h="4761230">
                  <a:moveTo>
                    <a:pt x="1053099" y="274447"/>
                  </a:moveTo>
                  <a:lnTo>
                    <a:pt x="1052956" y="274700"/>
                  </a:lnTo>
                  <a:lnTo>
                    <a:pt x="1053099" y="274447"/>
                  </a:lnTo>
                  <a:close/>
                </a:path>
                <a:path w="1318260" h="4761230">
                  <a:moveTo>
                    <a:pt x="1081693" y="223647"/>
                  </a:moveTo>
                  <a:lnTo>
                    <a:pt x="1081531" y="223900"/>
                  </a:lnTo>
                  <a:lnTo>
                    <a:pt x="1081693" y="223647"/>
                  </a:lnTo>
                  <a:close/>
                </a:path>
                <a:path w="1318260" h="4761230">
                  <a:moveTo>
                    <a:pt x="1110674" y="178181"/>
                  </a:moveTo>
                  <a:lnTo>
                    <a:pt x="1110488" y="178435"/>
                  </a:lnTo>
                  <a:lnTo>
                    <a:pt x="1110674" y="178181"/>
                  </a:lnTo>
                  <a:close/>
                </a:path>
                <a:path w="1318260" h="4761230">
                  <a:moveTo>
                    <a:pt x="1140078" y="138049"/>
                  </a:moveTo>
                  <a:lnTo>
                    <a:pt x="1139697" y="138429"/>
                  </a:lnTo>
                  <a:lnTo>
                    <a:pt x="1140078" y="138049"/>
                  </a:lnTo>
                  <a:close/>
                </a:path>
                <a:path w="1318260" h="4761230">
                  <a:moveTo>
                    <a:pt x="1169796" y="103632"/>
                  </a:moveTo>
                  <a:lnTo>
                    <a:pt x="1169289" y="104012"/>
                  </a:lnTo>
                  <a:lnTo>
                    <a:pt x="1169467" y="104012"/>
                  </a:lnTo>
                  <a:lnTo>
                    <a:pt x="1169796" y="103632"/>
                  </a:lnTo>
                  <a:close/>
                </a:path>
                <a:path w="1318260" h="4761230">
                  <a:moveTo>
                    <a:pt x="1199641" y="75057"/>
                  </a:moveTo>
                  <a:lnTo>
                    <a:pt x="1199133" y="75437"/>
                  </a:lnTo>
                  <a:lnTo>
                    <a:pt x="1199641" y="75057"/>
                  </a:lnTo>
                  <a:close/>
                </a:path>
                <a:path w="1318260" h="4761230">
                  <a:moveTo>
                    <a:pt x="1306692" y="27559"/>
                  </a:moveTo>
                  <a:lnTo>
                    <a:pt x="1254759" y="27559"/>
                  </a:lnTo>
                  <a:lnTo>
                    <a:pt x="1258569" y="39750"/>
                  </a:lnTo>
                  <a:lnTo>
                    <a:pt x="1246189" y="43576"/>
                  </a:lnTo>
                  <a:lnTo>
                    <a:pt x="1254125" y="73660"/>
                  </a:lnTo>
                  <a:lnTo>
                    <a:pt x="1306692" y="27559"/>
                  </a:lnTo>
                  <a:close/>
                </a:path>
                <a:path w="1318260" h="4761230">
                  <a:moveTo>
                    <a:pt x="1214482" y="63246"/>
                  </a:moveTo>
                  <a:lnTo>
                    <a:pt x="1214119" y="63500"/>
                  </a:lnTo>
                  <a:lnTo>
                    <a:pt x="1214482" y="63246"/>
                  </a:lnTo>
                  <a:close/>
                </a:path>
                <a:path w="1318260" h="4761230">
                  <a:moveTo>
                    <a:pt x="1229405" y="52832"/>
                  </a:moveTo>
                  <a:lnTo>
                    <a:pt x="1229100" y="53014"/>
                  </a:lnTo>
                  <a:lnTo>
                    <a:pt x="1229405" y="52832"/>
                  </a:lnTo>
                  <a:close/>
                </a:path>
                <a:path w="1318260" h="4761230">
                  <a:moveTo>
                    <a:pt x="1244345" y="43941"/>
                  </a:moveTo>
                  <a:lnTo>
                    <a:pt x="1242949" y="44576"/>
                  </a:lnTo>
                  <a:lnTo>
                    <a:pt x="1243635" y="44365"/>
                  </a:lnTo>
                  <a:lnTo>
                    <a:pt x="1244345" y="43941"/>
                  </a:lnTo>
                  <a:close/>
                </a:path>
                <a:path w="1318260" h="4761230">
                  <a:moveTo>
                    <a:pt x="1243635" y="44365"/>
                  </a:moveTo>
                  <a:lnTo>
                    <a:pt x="1242949" y="44576"/>
                  </a:lnTo>
                  <a:lnTo>
                    <a:pt x="1243278" y="44576"/>
                  </a:lnTo>
                  <a:lnTo>
                    <a:pt x="1243635" y="44365"/>
                  </a:lnTo>
                  <a:close/>
                </a:path>
                <a:path w="1318260" h="4761230">
                  <a:moveTo>
                    <a:pt x="1245004" y="43941"/>
                  </a:moveTo>
                  <a:lnTo>
                    <a:pt x="1244345" y="43941"/>
                  </a:lnTo>
                  <a:lnTo>
                    <a:pt x="1243635" y="44365"/>
                  </a:lnTo>
                  <a:lnTo>
                    <a:pt x="1245004" y="43941"/>
                  </a:lnTo>
                  <a:close/>
                </a:path>
                <a:path w="1318260" h="4761230">
                  <a:moveTo>
                    <a:pt x="1254759" y="27559"/>
                  </a:moveTo>
                  <a:lnTo>
                    <a:pt x="1242931" y="31226"/>
                  </a:lnTo>
                  <a:lnTo>
                    <a:pt x="1246189" y="43576"/>
                  </a:lnTo>
                  <a:lnTo>
                    <a:pt x="1258569" y="39750"/>
                  </a:lnTo>
                  <a:lnTo>
                    <a:pt x="1254759" y="27559"/>
                  </a:lnTo>
                  <a:close/>
                </a:path>
                <a:path w="1318260" h="4761230">
                  <a:moveTo>
                    <a:pt x="1234693" y="0"/>
                  </a:moveTo>
                  <a:lnTo>
                    <a:pt x="1242931" y="31226"/>
                  </a:lnTo>
                  <a:lnTo>
                    <a:pt x="1254759" y="27559"/>
                  </a:lnTo>
                  <a:lnTo>
                    <a:pt x="1306692" y="27559"/>
                  </a:lnTo>
                  <a:lnTo>
                    <a:pt x="1318132" y="17525"/>
                  </a:lnTo>
                  <a:lnTo>
                    <a:pt x="1234693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080" y="5080"/>
              <a:ext cx="11226800" cy="619760"/>
            </a:xfrm>
            <a:custGeom>
              <a:avLst/>
              <a:gdLst/>
              <a:ahLst/>
              <a:cxnLst/>
              <a:rect l="l" t="t" r="r" b="b"/>
              <a:pathLst>
                <a:path w="11226800" h="619760">
                  <a:moveTo>
                    <a:pt x="11226800" y="0"/>
                  </a:moveTo>
                  <a:lnTo>
                    <a:pt x="0" y="0"/>
                  </a:lnTo>
                  <a:lnTo>
                    <a:pt x="0" y="619760"/>
                  </a:lnTo>
                  <a:lnTo>
                    <a:pt x="11226800" y="619760"/>
                  </a:lnTo>
                  <a:lnTo>
                    <a:pt x="11226800" y="0"/>
                  </a:lnTo>
                  <a:close/>
                </a:path>
              </a:pathLst>
            </a:custGeom>
            <a:solidFill>
              <a:srgbClr val="0354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080" y="5080"/>
              <a:ext cx="11226800" cy="619760"/>
            </a:xfrm>
            <a:custGeom>
              <a:avLst/>
              <a:gdLst/>
              <a:ahLst/>
              <a:cxnLst/>
              <a:rect l="l" t="t" r="r" b="b"/>
              <a:pathLst>
                <a:path w="11226800" h="619760">
                  <a:moveTo>
                    <a:pt x="0" y="619760"/>
                  </a:moveTo>
                  <a:lnTo>
                    <a:pt x="11226800" y="619760"/>
                  </a:lnTo>
                  <a:lnTo>
                    <a:pt x="11226800" y="0"/>
                  </a:lnTo>
                  <a:lnTo>
                    <a:pt x="0" y="0"/>
                  </a:lnTo>
                  <a:lnTo>
                    <a:pt x="0" y="619760"/>
                  </a:lnTo>
                  <a:close/>
                </a:path>
              </a:pathLst>
            </a:custGeom>
            <a:ln w="10160">
              <a:solidFill>
                <a:srgbClr val="7E5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>
            <a:spLocks noGrp="1"/>
          </p:cNvSpPr>
          <p:nvPr>
            <p:ph type="title"/>
          </p:nvPr>
        </p:nvSpPr>
        <p:spPr>
          <a:xfrm>
            <a:off x="0" y="63118"/>
            <a:ext cx="84582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FFFFFF"/>
                </a:solidFill>
              </a:rPr>
              <a:t>Cases </a:t>
            </a:r>
            <a:r>
              <a:rPr sz="3200" spc="15" dirty="0">
                <a:solidFill>
                  <a:srgbClr val="FFFFFF"/>
                </a:solidFill>
              </a:rPr>
              <a:t>involving </a:t>
            </a:r>
            <a:r>
              <a:rPr sz="3200" dirty="0">
                <a:solidFill>
                  <a:srgbClr val="FFFFFF"/>
                </a:solidFill>
              </a:rPr>
              <a:t>Goods </a:t>
            </a:r>
            <a:r>
              <a:rPr sz="3200" spc="10" dirty="0">
                <a:solidFill>
                  <a:srgbClr val="FFFFFF"/>
                </a:solidFill>
              </a:rPr>
              <a:t>in </a:t>
            </a:r>
            <a:r>
              <a:rPr sz="3200" spc="-45" dirty="0">
                <a:solidFill>
                  <a:srgbClr val="FFFFFF"/>
                </a:solidFill>
              </a:rPr>
              <a:t>Transit </a:t>
            </a:r>
            <a:r>
              <a:rPr sz="3200" spc="10" dirty="0">
                <a:solidFill>
                  <a:srgbClr val="FFFFFF"/>
                </a:solidFill>
              </a:rPr>
              <a:t>(Section</a:t>
            </a:r>
            <a:r>
              <a:rPr sz="3200" spc="-375" dirty="0">
                <a:solidFill>
                  <a:srgbClr val="FFFFFF"/>
                </a:solidFill>
              </a:rPr>
              <a:t> </a:t>
            </a:r>
            <a:r>
              <a:rPr sz="3200" spc="5" dirty="0">
                <a:solidFill>
                  <a:srgbClr val="FFFFFF"/>
                </a:solidFill>
              </a:rPr>
              <a:t>129)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Roles &amp; Jurisdiction</a:t>
            </a:r>
            <a:r>
              <a:rPr kumimoji="0" lang="en-I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 the Officer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Role</a:t>
            </a:r>
            <a:r>
              <a:rPr kumimoji="0" lang="en-I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 Officers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304800" y="1828800"/>
            <a:ext cx="86106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HANDLING TRANSIT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5B3D7"/>
      </a:accent2>
      <a:accent3>
        <a:srgbClr val="9BBB59"/>
      </a:accent3>
      <a:accent4>
        <a:srgbClr val="8064A2"/>
      </a:accent4>
      <a:accent5>
        <a:srgbClr val="4BACC6"/>
      </a:accent5>
      <a:accent6>
        <a:srgbClr val="95B3D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994</TotalTime>
  <Words>591</Words>
  <Application>Microsoft Office PowerPoint</Application>
  <PresentationFormat>On-screen Show (4:3)</PresentationFormat>
  <Paragraphs>103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Theme1</vt:lpstr>
      <vt:lpstr>AN OVERVIEW OF ENFORCEMENT OFFICER MODULE(TRANSIT CASES) </vt:lpstr>
      <vt:lpstr>CONTENTS</vt:lpstr>
      <vt:lpstr>OFFICER  MODULE FUNCTIONALITIES</vt:lpstr>
      <vt:lpstr>Design Elements….</vt:lpstr>
      <vt:lpstr>Cases involving Goods in Transit (Section 129)</vt:lpstr>
      <vt:lpstr>Slide 6</vt:lpstr>
      <vt:lpstr>Slide 7</vt:lpstr>
      <vt:lpstr>Slide 8</vt:lpstr>
      <vt:lpstr>Slide 9</vt:lpstr>
      <vt:lpstr>INSPECTION OF GOODS IN MOVEMENT – CERTAIN ISSUES </vt:lpstr>
      <vt:lpstr>PURPOSE OF ENFORCEMENT MODULE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ENFORCEMENT FUNCTIONALITIES HANDLING TRANSIT CASES HANDLING NON-TRANSIT CASES</dc:title>
  <dc:creator>HP</dc:creator>
  <cp:lastModifiedBy>JC</cp:lastModifiedBy>
  <cp:revision>144</cp:revision>
  <dcterms:created xsi:type="dcterms:W3CDTF">2006-08-16T00:00:00Z</dcterms:created>
  <dcterms:modified xsi:type="dcterms:W3CDTF">2020-11-10T07:00:47Z</dcterms:modified>
</cp:coreProperties>
</file>